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58" r:id="rId4"/>
    <p:sldId id="259" r:id="rId5"/>
    <p:sldId id="260" r:id="rId6"/>
    <p:sldId id="261" r:id="rId7"/>
    <p:sldId id="264" r:id="rId8"/>
    <p:sldId id="265" r:id="rId9"/>
    <p:sldId id="262" r:id="rId10"/>
    <p:sldId id="266" r:id="rId11"/>
    <p:sldId id="268" r:id="rId12"/>
    <p:sldId id="267" r:id="rId13"/>
    <p:sldId id="269" r:id="rId14"/>
    <p:sldId id="270" r:id="rId15"/>
    <p:sldId id="272" r:id="rId16"/>
    <p:sldId id="273" r:id="rId17"/>
    <p:sldId id="277" r:id="rId18"/>
    <p:sldId id="278" r:id="rId19"/>
    <p:sldId id="279" r:id="rId20"/>
    <p:sldId id="282" r:id="rId21"/>
    <p:sldId id="283" r:id="rId22"/>
    <p:sldId id="284" r:id="rId23"/>
    <p:sldId id="275" r:id="rId24"/>
    <p:sldId id="276"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654" y="258"/>
      </p:cViewPr>
      <p:guideLst/>
    </p:cSldViewPr>
  </p:slideViewPr>
  <p:notesTextViewPr>
    <p:cViewPr>
      <p:scale>
        <a:sx n="1" d="1"/>
        <a:sy n="1" d="1"/>
      </p:scale>
      <p:origin x="0" y="0"/>
    </p:cViewPr>
  </p:notesTextViewPr>
  <p:notesViewPr>
    <p:cSldViewPr snapToGrid="0">
      <p:cViewPr varScale="1">
        <p:scale>
          <a:sx n="125" d="100"/>
          <a:sy n="125" d="100"/>
        </p:scale>
        <p:origin x="49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49B86BE-3949-4FFA-A3B1-78EB63A1E9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208801A1-2920-E44A-A0AF-45CC7C7050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82203F-971B-40A2-BF59-3AF999F156A2}" type="datetimeFigureOut">
              <a:rPr lang="zh-TW" altLang="en-US" smtClean="0"/>
              <a:t>2025/11/29</a:t>
            </a:fld>
            <a:endParaRPr lang="zh-TW" altLang="en-US"/>
          </a:p>
        </p:txBody>
      </p:sp>
      <p:sp>
        <p:nvSpPr>
          <p:cNvPr id="4" name="頁尾版面配置區 3">
            <a:extLst>
              <a:ext uri="{FF2B5EF4-FFF2-40B4-BE49-F238E27FC236}">
                <a16:creationId xmlns:a16="http://schemas.microsoft.com/office/drawing/2014/main" id="{30E9E60A-7423-CDEA-329E-E2D5F4992F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EBE3D623-F1DB-6348-2C59-D5CFF5EFCD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C16451-A50C-4F2A-A9E7-78E363D7DB36}" type="slidenum">
              <a:rPr lang="zh-TW" altLang="en-US" smtClean="0"/>
              <a:t>‹#›</a:t>
            </a:fld>
            <a:endParaRPr lang="zh-TW" altLang="en-US"/>
          </a:p>
        </p:txBody>
      </p:sp>
    </p:spTree>
    <p:extLst>
      <p:ext uri="{BB962C8B-B14F-4D97-AF65-F5344CB8AC3E}">
        <p14:creationId xmlns:p14="http://schemas.microsoft.com/office/powerpoint/2010/main" val="4259982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E9676-9D20-40C9-ABCF-EC80D0F641A1}" type="datetimeFigureOut">
              <a:rPr lang="zh-TW" altLang="en-US" smtClean="0"/>
              <a:t>2025/11/29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57EB-3BAF-4AB1-80F5-DA1FB1C9FFD6}" type="slidenum">
              <a:rPr lang="zh-TW" altLang="en-US" smtClean="0"/>
              <a:t>‹#›</a:t>
            </a:fld>
            <a:endParaRPr lang="zh-TW" altLang="en-US"/>
          </a:p>
        </p:txBody>
      </p:sp>
    </p:spTree>
    <p:extLst>
      <p:ext uri="{BB962C8B-B14F-4D97-AF65-F5344CB8AC3E}">
        <p14:creationId xmlns:p14="http://schemas.microsoft.com/office/powerpoint/2010/main" val="298623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7C307F-0FF3-A65E-152B-8D38E568220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42B497D-C541-967C-6BA6-695474AF21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98E8198-47EE-0328-A80B-719EC760EB2C}"/>
              </a:ext>
            </a:extLst>
          </p:cNvPr>
          <p:cNvSpPr>
            <a:spLocks noGrp="1"/>
          </p:cNvSpPr>
          <p:nvPr>
            <p:ph type="dt" sz="half" idx="10"/>
          </p:nvPr>
        </p:nvSpPr>
        <p:spPr/>
        <p:txBody>
          <a:bodyPr/>
          <a:lstStyle/>
          <a:p>
            <a:fld id="{564176C3-5A96-42CE-8066-BC2FCF4DAEAC}" type="datetime1">
              <a:rPr lang="zh-TW" altLang="en-US" smtClean="0"/>
              <a:t>2025/11/29</a:t>
            </a:fld>
            <a:endParaRPr lang="zh-TW" altLang="en-US"/>
          </a:p>
        </p:txBody>
      </p:sp>
      <p:sp>
        <p:nvSpPr>
          <p:cNvPr id="5" name="頁尾版面配置區 4">
            <a:extLst>
              <a:ext uri="{FF2B5EF4-FFF2-40B4-BE49-F238E27FC236}">
                <a16:creationId xmlns:a16="http://schemas.microsoft.com/office/drawing/2014/main" id="{639D6930-2778-759E-0114-85B6E755F5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7FFEFF-62AD-DFC8-8B99-F970DF9D5041}"/>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764703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CAD69E-15F8-FE29-2932-54AA547A1BE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65CA061-F232-1BD9-E804-469F8511CB6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DCDF7B5-12BF-6E56-E191-FB5848DE491A}"/>
              </a:ext>
            </a:extLst>
          </p:cNvPr>
          <p:cNvSpPr>
            <a:spLocks noGrp="1"/>
          </p:cNvSpPr>
          <p:nvPr>
            <p:ph type="dt" sz="half" idx="10"/>
          </p:nvPr>
        </p:nvSpPr>
        <p:spPr/>
        <p:txBody>
          <a:bodyPr/>
          <a:lstStyle/>
          <a:p>
            <a:fld id="{4AC6B356-2151-41BE-9F69-365897A59B14}" type="datetime1">
              <a:rPr lang="zh-TW" altLang="en-US" smtClean="0"/>
              <a:t>2025/11/29</a:t>
            </a:fld>
            <a:endParaRPr lang="zh-TW" altLang="en-US"/>
          </a:p>
        </p:txBody>
      </p:sp>
      <p:sp>
        <p:nvSpPr>
          <p:cNvPr id="5" name="頁尾版面配置區 4">
            <a:extLst>
              <a:ext uri="{FF2B5EF4-FFF2-40B4-BE49-F238E27FC236}">
                <a16:creationId xmlns:a16="http://schemas.microsoft.com/office/drawing/2014/main" id="{C0C2A0CD-3301-5CE2-82F1-57AF24CC400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DE3A56-64BD-2D40-5D75-17D7CF0E11AD}"/>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521500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1DCAA60-B903-B272-1683-28E7C50123F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9AA767D-49B8-133F-C126-9260FE1A60B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18CF681-4597-829C-BEE5-A43CDFC53FE8}"/>
              </a:ext>
            </a:extLst>
          </p:cNvPr>
          <p:cNvSpPr>
            <a:spLocks noGrp="1"/>
          </p:cNvSpPr>
          <p:nvPr>
            <p:ph type="dt" sz="half" idx="10"/>
          </p:nvPr>
        </p:nvSpPr>
        <p:spPr/>
        <p:txBody>
          <a:bodyPr/>
          <a:lstStyle/>
          <a:p>
            <a:fld id="{0317DA91-134A-4BC9-B190-0B00DE01E218}" type="datetime1">
              <a:rPr lang="zh-TW" altLang="en-US" smtClean="0"/>
              <a:t>2025/11/29</a:t>
            </a:fld>
            <a:endParaRPr lang="zh-TW" altLang="en-US"/>
          </a:p>
        </p:txBody>
      </p:sp>
      <p:sp>
        <p:nvSpPr>
          <p:cNvPr id="5" name="頁尾版面配置區 4">
            <a:extLst>
              <a:ext uri="{FF2B5EF4-FFF2-40B4-BE49-F238E27FC236}">
                <a16:creationId xmlns:a16="http://schemas.microsoft.com/office/drawing/2014/main" id="{CBC68D26-FBA2-326E-2D25-A39BA3C2B1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5212AA1-56B0-818F-1696-C63FE7682819}"/>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3076547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04C0C-69E6-7DE7-5887-C10BDFC4DD2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C364A15-83C4-DEFA-154C-0B6A64A5421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63A0315-CEA7-C029-8A0D-784755083B99}"/>
              </a:ext>
            </a:extLst>
          </p:cNvPr>
          <p:cNvSpPr>
            <a:spLocks noGrp="1"/>
          </p:cNvSpPr>
          <p:nvPr>
            <p:ph type="dt" sz="half" idx="10"/>
          </p:nvPr>
        </p:nvSpPr>
        <p:spPr/>
        <p:txBody>
          <a:bodyPr/>
          <a:lstStyle/>
          <a:p>
            <a:fld id="{58549E79-5411-4E96-BE80-83080C436AA3}" type="datetime1">
              <a:rPr lang="zh-TW" altLang="en-US" smtClean="0"/>
              <a:t>2025/11/29</a:t>
            </a:fld>
            <a:endParaRPr lang="zh-TW" altLang="en-US"/>
          </a:p>
        </p:txBody>
      </p:sp>
      <p:sp>
        <p:nvSpPr>
          <p:cNvPr id="5" name="頁尾版面配置區 4">
            <a:extLst>
              <a:ext uri="{FF2B5EF4-FFF2-40B4-BE49-F238E27FC236}">
                <a16:creationId xmlns:a16="http://schemas.microsoft.com/office/drawing/2014/main" id="{CAFB600D-9781-48EA-F0DA-F37DD1F37A4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98D6FB8-0F42-0E1C-2EE8-A4B043BA32BB}"/>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2825700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F216E6-ACA2-89D2-726F-3E976892147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DAF02A0-5BC1-CF26-4073-3387CFD9AF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BDB61C9-49DC-DAFF-1D9B-0A8ED299693C}"/>
              </a:ext>
            </a:extLst>
          </p:cNvPr>
          <p:cNvSpPr>
            <a:spLocks noGrp="1"/>
          </p:cNvSpPr>
          <p:nvPr>
            <p:ph type="dt" sz="half" idx="10"/>
          </p:nvPr>
        </p:nvSpPr>
        <p:spPr/>
        <p:txBody>
          <a:bodyPr/>
          <a:lstStyle/>
          <a:p>
            <a:fld id="{6A49A3DA-963F-4921-A7D3-66D10D81AFA0}" type="datetime1">
              <a:rPr lang="zh-TW" altLang="en-US" smtClean="0"/>
              <a:t>2025/11/29</a:t>
            </a:fld>
            <a:endParaRPr lang="zh-TW" altLang="en-US"/>
          </a:p>
        </p:txBody>
      </p:sp>
      <p:sp>
        <p:nvSpPr>
          <p:cNvPr id="5" name="頁尾版面配置區 4">
            <a:extLst>
              <a:ext uri="{FF2B5EF4-FFF2-40B4-BE49-F238E27FC236}">
                <a16:creationId xmlns:a16="http://schemas.microsoft.com/office/drawing/2014/main" id="{D1A4C97F-0D14-28B4-3771-5EDA997FA19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A6AE27-C72E-F1BD-59FA-D8EBEF55B7FC}"/>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1640032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A11008-3E22-134B-38F7-25E811D399B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032BF0F-82CB-0673-C1B9-E5E25F550BD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4B5B6A3-C303-7702-B13F-52CBA18547A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5301CB2-8142-A210-AD4F-4D02201AFB9D}"/>
              </a:ext>
            </a:extLst>
          </p:cNvPr>
          <p:cNvSpPr>
            <a:spLocks noGrp="1"/>
          </p:cNvSpPr>
          <p:nvPr>
            <p:ph type="dt" sz="half" idx="10"/>
          </p:nvPr>
        </p:nvSpPr>
        <p:spPr/>
        <p:txBody>
          <a:bodyPr/>
          <a:lstStyle/>
          <a:p>
            <a:fld id="{2FA02A6A-3A24-48C6-B6C5-24F4B663DFBF}" type="datetime1">
              <a:rPr lang="zh-TW" altLang="en-US" smtClean="0"/>
              <a:t>2025/11/29</a:t>
            </a:fld>
            <a:endParaRPr lang="zh-TW" altLang="en-US"/>
          </a:p>
        </p:txBody>
      </p:sp>
      <p:sp>
        <p:nvSpPr>
          <p:cNvPr id="6" name="頁尾版面配置區 5">
            <a:extLst>
              <a:ext uri="{FF2B5EF4-FFF2-40B4-BE49-F238E27FC236}">
                <a16:creationId xmlns:a16="http://schemas.microsoft.com/office/drawing/2014/main" id="{AE9BDBA2-9E1E-9DEA-7153-DA06C165B6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7FD7E63-5EBE-44C0-E8A0-AF40F2A3823F}"/>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2343995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A1D68F-DAAE-7F15-D3B0-5C0AEE92A85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3510CC6-3E71-CC8B-C862-DACBA6F0C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D728A77-43E9-E62B-0756-2D1026FB3608}"/>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E58DF73-1507-25E2-788A-A02EB4C4B2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556B715-573A-BC14-FC76-BA1C4ED2BAF4}"/>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AC6CFD8-AD51-5133-9276-CFA3CC08DE0D}"/>
              </a:ext>
            </a:extLst>
          </p:cNvPr>
          <p:cNvSpPr>
            <a:spLocks noGrp="1"/>
          </p:cNvSpPr>
          <p:nvPr>
            <p:ph type="dt" sz="half" idx="10"/>
          </p:nvPr>
        </p:nvSpPr>
        <p:spPr/>
        <p:txBody>
          <a:bodyPr/>
          <a:lstStyle/>
          <a:p>
            <a:fld id="{BBCFC7AE-3714-413A-AFB6-00058EEAF9E7}" type="datetime1">
              <a:rPr lang="zh-TW" altLang="en-US" smtClean="0"/>
              <a:t>2025/11/29</a:t>
            </a:fld>
            <a:endParaRPr lang="zh-TW" altLang="en-US"/>
          </a:p>
        </p:txBody>
      </p:sp>
      <p:sp>
        <p:nvSpPr>
          <p:cNvPr id="8" name="頁尾版面配置區 7">
            <a:extLst>
              <a:ext uri="{FF2B5EF4-FFF2-40B4-BE49-F238E27FC236}">
                <a16:creationId xmlns:a16="http://schemas.microsoft.com/office/drawing/2014/main" id="{4DCEFEC7-594A-5B7A-56EE-D9D7CA484A1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7C760F7-C877-903C-242B-D2AEA67920A1}"/>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9604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B6CBF7-F4DB-60EF-D6FC-81F1A22A59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7E7B904-38BD-DF03-85AA-B94BD3E65484}"/>
              </a:ext>
            </a:extLst>
          </p:cNvPr>
          <p:cNvSpPr>
            <a:spLocks noGrp="1"/>
          </p:cNvSpPr>
          <p:nvPr>
            <p:ph type="dt" sz="half" idx="10"/>
          </p:nvPr>
        </p:nvSpPr>
        <p:spPr/>
        <p:txBody>
          <a:bodyPr/>
          <a:lstStyle/>
          <a:p>
            <a:fld id="{1553F680-C749-42E0-8E96-2C472F8038EF}" type="datetime1">
              <a:rPr lang="zh-TW" altLang="en-US" smtClean="0"/>
              <a:t>2025/11/29</a:t>
            </a:fld>
            <a:endParaRPr lang="zh-TW" altLang="en-US"/>
          </a:p>
        </p:txBody>
      </p:sp>
      <p:sp>
        <p:nvSpPr>
          <p:cNvPr id="4" name="頁尾版面配置區 3">
            <a:extLst>
              <a:ext uri="{FF2B5EF4-FFF2-40B4-BE49-F238E27FC236}">
                <a16:creationId xmlns:a16="http://schemas.microsoft.com/office/drawing/2014/main" id="{576EB910-974C-FCDD-F4E2-43C8A1C6284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8D48E34-7A9A-ABD5-7BAE-AFD38B1C4406}"/>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47842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CB6932A-CB09-E14A-99A6-9ABE7271AEB0}"/>
              </a:ext>
            </a:extLst>
          </p:cNvPr>
          <p:cNvSpPr>
            <a:spLocks noGrp="1"/>
          </p:cNvSpPr>
          <p:nvPr>
            <p:ph type="dt" sz="half" idx="10"/>
          </p:nvPr>
        </p:nvSpPr>
        <p:spPr/>
        <p:txBody>
          <a:bodyPr/>
          <a:lstStyle/>
          <a:p>
            <a:fld id="{D814847E-70A4-4312-B82B-6F6BFACBB0E6}" type="datetime1">
              <a:rPr lang="zh-TW" altLang="en-US" smtClean="0"/>
              <a:t>2025/11/29</a:t>
            </a:fld>
            <a:endParaRPr lang="zh-TW" altLang="en-US"/>
          </a:p>
        </p:txBody>
      </p:sp>
      <p:sp>
        <p:nvSpPr>
          <p:cNvPr id="3" name="頁尾版面配置區 2">
            <a:extLst>
              <a:ext uri="{FF2B5EF4-FFF2-40B4-BE49-F238E27FC236}">
                <a16:creationId xmlns:a16="http://schemas.microsoft.com/office/drawing/2014/main" id="{52F95E72-116F-B15D-9493-3C57BC437B2F}"/>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8F3DEB2-BD5E-323C-E74D-47A42B1B73A0}"/>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2353206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4DC621-74DD-583B-2352-27195838E24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FE9F0F1-76B5-6F91-B43B-86C55CD5D4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0CDD6D6-B0AF-A933-F3EC-D7D33C81F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380C6E9-E5C7-1501-2DD5-2034992A5566}"/>
              </a:ext>
            </a:extLst>
          </p:cNvPr>
          <p:cNvSpPr>
            <a:spLocks noGrp="1"/>
          </p:cNvSpPr>
          <p:nvPr>
            <p:ph type="dt" sz="half" idx="10"/>
          </p:nvPr>
        </p:nvSpPr>
        <p:spPr/>
        <p:txBody>
          <a:bodyPr/>
          <a:lstStyle/>
          <a:p>
            <a:fld id="{F965F905-AA6D-473B-A38C-697677385640}" type="datetime1">
              <a:rPr lang="zh-TW" altLang="en-US" smtClean="0"/>
              <a:t>2025/11/29</a:t>
            </a:fld>
            <a:endParaRPr lang="zh-TW" altLang="en-US"/>
          </a:p>
        </p:txBody>
      </p:sp>
      <p:sp>
        <p:nvSpPr>
          <p:cNvPr id="6" name="頁尾版面配置區 5">
            <a:extLst>
              <a:ext uri="{FF2B5EF4-FFF2-40B4-BE49-F238E27FC236}">
                <a16:creationId xmlns:a16="http://schemas.microsoft.com/office/drawing/2014/main" id="{7D21D9B0-1D07-656F-F963-258E656D776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2780CF1-A141-A44D-A6EF-55D45DBB7D90}"/>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3180759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F7667-0EE4-ACCA-B763-F17BCCBA29D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6D5D75F-1452-7C28-71E7-02A225A945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7CCD448-FCE7-AA1A-AAAF-42CF9C86B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32E2548-423E-3CFF-01A3-9B9CAF6BBC69}"/>
              </a:ext>
            </a:extLst>
          </p:cNvPr>
          <p:cNvSpPr>
            <a:spLocks noGrp="1"/>
          </p:cNvSpPr>
          <p:nvPr>
            <p:ph type="dt" sz="half" idx="10"/>
          </p:nvPr>
        </p:nvSpPr>
        <p:spPr/>
        <p:txBody>
          <a:bodyPr/>
          <a:lstStyle/>
          <a:p>
            <a:fld id="{5C776164-38BB-4E60-AB18-90F16EFA981E}" type="datetime1">
              <a:rPr lang="zh-TW" altLang="en-US" smtClean="0"/>
              <a:t>2025/11/29</a:t>
            </a:fld>
            <a:endParaRPr lang="zh-TW" altLang="en-US"/>
          </a:p>
        </p:txBody>
      </p:sp>
      <p:sp>
        <p:nvSpPr>
          <p:cNvPr id="6" name="頁尾版面配置區 5">
            <a:extLst>
              <a:ext uri="{FF2B5EF4-FFF2-40B4-BE49-F238E27FC236}">
                <a16:creationId xmlns:a16="http://schemas.microsoft.com/office/drawing/2014/main" id="{54D0D551-AE19-6253-9E62-A5B6111124A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F48C6C6-F79B-6DB3-5A83-1CFEA91623F0}"/>
              </a:ext>
            </a:extLst>
          </p:cNvPr>
          <p:cNvSpPr>
            <a:spLocks noGrp="1"/>
          </p:cNvSpPr>
          <p:nvPr>
            <p:ph type="sldNum" sz="quarter" idx="12"/>
          </p:nvPr>
        </p:nvSpPr>
        <p:spPr/>
        <p:txBody>
          <a:body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142967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3D2DCC0-EE4F-5B76-7E28-25BEC81D2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9F1A0E1-7E2F-BDEA-F907-17A48DC782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5257495-5C96-A558-7A93-10FF4A1360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CF3D0A-372A-4EFE-A2F3-006C49B5BD53}" type="datetime1">
              <a:rPr lang="zh-TW" altLang="en-US" smtClean="0"/>
              <a:t>2025/11/29</a:t>
            </a:fld>
            <a:endParaRPr lang="zh-TW" altLang="en-US"/>
          </a:p>
        </p:txBody>
      </p:sp>
      <p:sp>
        <p:nvSpPr>
          <p:cNvPr id="5" name="頁尾版面配置區 4">
            <a:extLst>
              <a:ext uri="{FF2B5EF4-FFF2-40B4-BE49-F238E27FC236}">
                <a16:creationId xmlns:a16="http://schemas.microsoft.com/office/drawing/2014/main" id="{A10DCD1D-F9C6-F844-EB73-F279380469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6BD723-9BFE-3E24-4F77-5063708021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20E5B4-D332-4B56-B9B4-EA9F4891AE30}" type="slidenum">
              <a:rPr lang="zh-TW" altLang="en-US" smtClean="0"/>
              <a:t>‹#›</a:t>
            </a:fld>
            <a:endParaRPr lang="zh-TW" altLang="en-US"/>
          </a:p>
        </p:txBody>
      </p:sp>
    </p:spTree>
    <p:extLst>
      <p:ext uri="{BB962C8B-B14F-4D97-AF65-F5344CB8AC3E}">
        <p14:creationId xmlns:p14="http://schemas.microsoft.com/office/powerpoint/2010/main" val="1906636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0.png"/><Relationship Id="rId4" Type="http://schemas.openxmlformats.org/officeDocument/2006/relationships/video" Target="../media/media2.mp4"/><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5.mp4"/><Relationship Id="rId7"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5" Type="http://schemas.microsoft.com/office/2007/relationships/media" Target="../media/media6.mp4"/><Relationship Id="rId10" Type="http://schemas.openxmlformats.org/officeDocument/2006/relationships/image" Target="../media/image33.png"/><Relationship Id="rId4" Type="http://schemas.openxmlformats.org/officeDocument/2006/relationships/video" Target="../media/media5.mp4"/><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8.mp4"/><Relationship Id="rId7"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image" Target="../media/image37.png"/><Relationship Id="rId5" Type="http://schemas.microsoft.com/office/2007/relationships/media" Target="../media/media9.mp4"/><Relationship Id="rId10" Type="http://schemas.openxmlformats.org/officeDocument/2006/relationships/image" Target="../media/image36.png"/><Relationship Id="rId4" Type="http://schemas.openxmlformats.org/officeDocument/2006/relationships/video" Target="../media/media8.mp4"/><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16CFC-63D2-7477-6AF8-E2A63D838216}"/>
              </a:ext>
            </a:extLst>
          </p:cNvPr>
          <p:cNvSpPr>
            <a:spLocks noGrp="1"/>
          </p:cNvSpPr>
          <p:nvPr>
            <p:ph type="ctrTitle"/>
          </p:nvPr>
        </p:nvSpPr>
        <p:spPr/>
        <p:txBody>
          <a:bodyPr/>
          <a:lstStyle/>
          <a:p>
            <a:r>
              <a:rPr lang="en-US" altLang="zh-TW" dirty="0">
                <a:latin typeface="Times New Roman" panose="02020603050405020304" pitchFamily="18" charset="0"/>
                <a:cs typeface="Times New Roman" panose="02020603050405020304" pitchFamily="18" charset="0"/>
              </a:rPr>
              <a:t>Vibe Coding</a:t>
            </a:r>
            <a:endParaRPr lang="zh-TW" altLang="en-US"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F8775B7B-C532-A039-DFF6-D62AA3F5F4C8}"/>
              </a:ext>
            </a:extLst>
          </p:cNvPr>
          <p:cNvSpPr>
            <a:spLocks noGrp="1"/>
          </p:cNvSpPr>
          <p:nvPr>
            <p:ph type="subTitle" idx="1"/>
          </p:nvPr>
        </p:nvSpPr>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新秀計畫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林汯錕</a:t>
            </a:r>
          </a:p>
        </p:txBody>
      </p:sp>
      <p:sp>
        <p:nvSpPr>
          <p:cNvPr id="5" name="投影片編號版面配置區 4">
            <a:extLst>
              <a:ext uri="{FF2B5EF4-FFF2-40B4-BE49-F238E27FC236}">
                <a16:creationId xmlns:a16="http://schemas.microsoft.com/office/drawing/2014/main" id="{0E40E8C0-110D-1AA0-7DB6-57145C60DAA0}"/>
              </a:ext>
            </a:extLst>
          </p:cNvPr>
          <p:cNvSpPr>
            <a:spLocks noGrp="1"/>
          </p:cNvSpPr>
          <p:nvPr>
            <p:ph type="sldNum" sz="quarter" idx="12"/>
          </p:nvPr>
        </p:nvSpPr>
        <p:spPr/>
        <p:txBody>
          <a:bodyPr/>
          <a:lstStyle/>
          <a:p>
            <a:fld id="{7520E5B4-D332-4B56-B9B4-EA9F4891AE30}" type="slidenum">
              <a:rPr lang="zh-TW" altLang="en-US" smtClean="0"/>
              <a:t>1</a:t>
            </a:fld>
            <a:endParaRPr lang="zh-TW" altLang="en-US"/>
          </a:p>
        </p:txBody>
      </p:sp>
    </p:spTree>
    <p:extLst>
      <p:ext uri="{BB962C8B-B14F-4D97-AF65-F5344CB8AC3E}">
        <p14:creationId xmlns:p14="http://schemas.microsoft.com/office/powerpoint/2010/main" val="271125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a:xfrm>
            <a:off x="838200" y="365125"/>
            <a:ext cx="11750040" cy="1325563"/>
          </a:xfrm>
        </p:spPr>
        <p:txBody>
          <a:bodyPr/>
          <a:lstStyle/>
          <a:p>
            <a:r>
              <a:rPr lang="en-US" altLang="zh-TW" dirty="0">
                <a:latin typeface="Times New Roman" panose="02020603050405020304" pitchFamily="18" charset="0"/>
                <a:cs typeface="Times New Roman" panose="02020603050405020304" pitchFamily="18" charset="0"/>
              </a:rPr>
              <a:t>Agent R &amp; B</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10</a:t>
            </a:fld>
            <a:endParaRPr lang="zh-TW" altLang="en-US" dirty="0"/>
          </a:p>
        </p:txBody>
      </p:sp>
      <p:sp>
        <p:nvSpPr>
          <p:cNvPr id="5" name="矩形 4">
            <a:extLst>
              <a:ext uri="{FF2B5EF4-FFF2-40B4-BE49-F238E27FC236}">
                <a16:creationId xmlns:a16="http://schemas.microsoft.com/office/drawing/2014/main" id="{E036502E-74A7-D98C-BE9F-B083AB6B8D3B}"/>
              </a:ext>
            </a:extLst>
          </p:cNvPr>
          <p:cNvSpPr/>
          <p:nvPr/>
        </p:nvSpPr>
        <p:spPr>
          <a:xfrm>
            <a:off x="1593402" y="3224287"/>
            <a:ext cx="1620145" cy="88985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Preprocessing Agent</a:t>
            </a:r>
            <a:endParaRPr lang="zh-TW" altLang="en-US" dirty="0"/>
          </a:p>
        </p:txBody>
      </p:sp>
      <p:sp>
        <p:nvSpPr>
          <p:cNvPr id="12" name="文字方塊 11">
            <a:extLst>
              <a:ext uri="{FF2B5EF4-FFF2-40B4-BE49-F238E27FC236}">
                <a16:creationId xmlns:a16="http://schemas.microsoft.com/office/drawing/2014/main" id="{C59FCA50-6A49-796F-CBA6-791F5BC1749F}"/>
              </a:ext>
            </a:extLst>
          </p:cNvPr>
          <p:cNvSpPr txBox="1"/>
          <p:nvPr/>
        </p:nvSpPr>
        <p:spPr>
          <a:xfrm>
            <a:off x="3844925" y="1761361"/>
            <a:ext cx="6292850" cy="3970318"/>
          </a:xfrm>
          <a:prstGeom prst="rect">
            <a:avLst/>
          </a:prstGeom>
          <a:noFill/>
        </p:spPr>
        <p:txBody>
          <a:bodyPr wrap="square">
            <a:spAutoFit/>
          </a:bodyPr>
          <a:lstStyle/>
          <a:p>
            <a:pPr marL="342900" indent="-342900">
              <a:buAutoNum type="arabicPeriod"/>
            </a:pP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Preprocessing Agent (</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預處理代理</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AutoNum type="arabicPeriod"/>
            </a:pPr>
            <a:endParaRPr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角色指令</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負責將原始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影像</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(.nii.gz</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格式</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轉換為模型可處理的標準化數據格式</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確保數據品質和一致性。</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行為準則</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自動驗證輸入檔案格式是否為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.nii.gz,</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若格式錯誤立即回報</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執行影像正規化</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(normalization)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至標準灰階範圍</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進行影像重採樣</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(resampling)</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以統一空間解析度</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檢測並處理異常值或損壞的影像切片</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應用資料增強技術</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如旋轉、翻轉、縮放</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以擴充訓練集</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記錄每個處理步驟的參數和統計資訊</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若處理失敗</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提供具體的錯誤診斷報告</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將處理後的資料批次化並傳遞給</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Segmentation Agent</a:t>
            </a:r>
          </a:p>
        </p:txBody>
      </p:sp>
    </p:spTree>
    <p:extLst>
      <p:ext uri="{BB962C8B-B14F-4D97-AF65-F5344CB8AC3E}">
        <p14:creationId xmlns:p14="http://schemas.microsoft.com/office/powerpoint/2010/main" val="2826368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a:xfrm>
            <a:off x="838200" y="365125"/>
            <a:ext cx="11750040" cy="1325563"/>
          </a:xfrm>
        </p:spPr>
        <p:txBody>
          <a:bodyPr/>
          <a:lstStyle/>
          <a:p>
            <a:r>
              <a:rPr lang="en-US" altLang="zh-TW" dirty="0">
                <a:latin typeface="Times New Roman" panose="02020603050405020304" pitchFamily="18" charset="0"/>
                <a:cs typeface="Times New Roman" panose="02020603050405020304" pitchFamily="18" charset="0"/>
              </a:rPr>
              <a:t>Agent R &amp; B</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11</a:t>
            </a:fld>
            <a:endParaRPr lang="zh-TW" altLang="en-US" dirty="0"/>
          </a:p>
        </p:txBody>
      </p:sp>
      <p:sp>
        <p:nvSpPr>
          <p:cNvPr id="5" name="矩形 4">
            <a:extLst>
              <a:ext uri="{FF2B5EF4-FFF2-40B4-BE49-F238E27FC236}">
                <a16:creationId xmlns:a16="http://schemas.microsoft.com/office/drawing/2014/main" id="{E036502E-74A7-D98C-BE9F-B083AB6B8D3B}"/>
              </a:ext>
            </a:extLst>
          </p:cNvPr>
          <p:cNvSpPr/>
          <p:nvPr/>
        </p:nvSpPr>
        <p:spPr>
          <a:xfrm>
            <a:off x="1593402" y="3224287"/>
            <a:ext cx="1620145" cy="88985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Segmentation Agent</a:t>
            </a:r>
            <a:endParaRPr lang="zh-TW" altLang="en-US" dirty="0"/>
          </a:p>
        </p:txBody>
      </p:sp>
      <p:sp>
        <p:nvSpPr>
          <p:cNvPr id="12" name="文字方塊 11">
            <a:extLst>
              <a:ext uri="{FF2B5EF4-FFF2-40B4-BE49-F238E27FC236}">
                <a16:creationId xmlns:a16="http://schemas.microsoft.com/office/drawing/2014/main" id="{C59FCA50-6A49-796F-CBA6-791F5BC1749F}"/>
              </a:ext>
            </a:extLst>
          </p:cNvPr>
          <p:cNvSpPr txBox="1"/>
          <p:nvPr/>
        </p:nvSpPr>
        <p:spPr>
          <a:xfrm>
            <a:off x="3844925" y="1761361"/>
            <a:ext cx="6292850" cy="4524315"/>
          </a:xfrm>
          <a:prstGeom prst="rect">
            <a:avLst/>
          </a:prstGeom>
          <a:noFill/>
        </p:spPr>
        <p:txBody>
          <a:bodyPr wrap="square">
            <a:spAutoFit/>
          </a:bodyPr>
          <a:lstStyle/>
          <a:p>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2. Segmentation Agent (</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分割代理</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p>
          <a:p>
            <a:endParaRPr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角色指令</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3D U-Net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模型對心臟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影像進行精準分割</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識別心臟肌肉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(Segment_1)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、主動脈瓣膜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(Segment_2)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和鈣化區域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(Segment_3)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行為準則</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載入預訓練權重或從頭開始訓練模型</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根據</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AICUP_training.json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配置進行訓練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驗證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測試集劃分</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監控訓練過程中的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loss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accuracy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指標</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自動保存最佳模型權重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checkpoint</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patient0051~patient0100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執行推論任務</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確保輸出分割結果符合三類標籤格式</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綠色</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黃色</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紅色</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GPU</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記憶體不足</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自動調整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batch size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或使用混合精度訓練</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向</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RAG Database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查詢類似案例以優化分割策略</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將分割結果傳遞給</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Postprocessing Agent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進行後處理</a:t>
            </a:r>
          </a:p>
        </p:txBody>
      </p:sp>
    </p:spTree>
    <p:extLst>
      <p:ext uri="{BB962C8B-B14F-4D97-AF65-F5344CB8AC3E}">
        <p14:creationId xmlns:p14="http://schemas.microsoft.com/office/powerpoint/2010/main" val="347782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a:xfrm>
            <a:off x="838200" y="365125"/>
            <a:ext cx="11750040" cy="1325563"/>
          </a:xfrm>
        </p:spPr>
        <p:txBody>
          <a:bodyPr/>
          <a:lstStyle/>
          <a:p>
            <a:r>
              <a:rPr lang="en-US" altLang="zh-TW" dirty="0">
                <a:latin typeface="Times New Roman" panose="02020603050405020304" pitchFamily="18" charset="0"/>
                <a:cs typeface="Times New Roman" panose="02020603050405020304" pitchFamily="18" charset="0"/>
              </a:rPr>
              <a:t>Agent R &amp; B</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12</a:t>
            </a:fld>
            <a:endParaRPr lang="zh-TW" altLang="en-US" dirty="0"/>
          </a:p>
        </p:txBody>
      </p:sp>
      <p:sp>
        <p:nvSpPr>
          <p:cNvPr id="5" name="矩形 4">
            <a:extLst>
              <a:ext uri="{FF2B5EF4-FFF2-40B4-BE49-F238E27FC236}">
                <a16:creationId xmlns:a16="http://schemas.microsoft.com/office/drawing/2014/main" id="{E036502E-74A7-D98C-BE9F-B083AB6B8D3B}"/>
              </a:ext>
            </a:extLst>
          </p:cNvPr>
          <p:cNvSpPr/>
          <p:nvPr/>
        </p:nvSpPr>
        <p:spPr>
          <a:xfrm>
            <a:off x="1593402" y="3224287"/>
            <a:ext cx="1620145" cy="88985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t>Postprocessin</a:t>
            </a:r>
            <a:r>
              <a:rPr lang="en-US" altLang="zh-TW" dirty="0"/>
              <a:t> Agent</a:t>
            </a:r>
            <a:endParaRPr lang="zh-TW" altLang="en-US" dirty="0"/>
          </a:p>
        </p:txBody>
      </p:sp>
      <p:sp>
        <p:nvSpPr>
          <p:cNvPr id="12" name="文字方塊 11">
            <a:extLst>
              <a:ext uri="{FF2B5EF4-FFF2-40B4-BE49-F238E27FC236}">
                <a16:creationId xmlns:a16="http://schemas.microsoft.com/office/drawing/2014/main" id="{C59FCA50-6A49-796F-CBA6-791F5BC1749F}"/>
              </a:ext>
            </a:extLst>
          </p:cNvPr>
          <p:cNvSpPr txBox="1"/>
          <p:nvPr/>
        </p:nvSpPr>
        <p:spPr>
          <a:xfrm>
            <a:off x="3844924" y="1761361"/>
            <a:ext cx="7267576" cy="3970318"/>
          </a:xfrm>
          <a:prstGeom prst="rect">
            <a:avLst/>
          </a:prstGeom>
          <a:noFill/>
        </p:spPr>
        <p:txBody>
          <a:bodyPr wrap="square">
            <a:spAutoFit/>
          </a:bodyPr>
          <a:lstStyle/>
          <a:p>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3. Postprocessing Agent (</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後處理代理</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p>
          <a:p>
            <a:endParaRPr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角色指令</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優化分割結果的品質</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修正錯誤預測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並將輸出格式化為競賽要求的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.nii.gz</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檔案。</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行為準則</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應用形態學操作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開運算</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閉運算</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去除雜訊和小區域</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執行連通域分析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保留最大連通區域</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平滑邊界以提升視覺品質和解剖合理性</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驗證三個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的合理性</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如心肌是否連續、瓣膜位置是否正確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檢查是否存在標籤重疊或空洞問題</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將處理結果儲存為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patient0051_predict.nii.gz ~ patient0100_predict.nii.gz</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若發現異常結果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如極端大小或形狀</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標記並建議人工審查</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通知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Reporting Agent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生成品質報告</a:t>
            </a:r>
          </a:p>
        </p:txBody>
      </p:sp>
    </p:spTree>
    <p:extLst>
      <p:ext uri="{BB962C8B-B14F-4D97-AF65-F5344CB8AC3E}">
        <p14:creationId xmlns:p14="http://schemas.microsoft.com/office/powerpoint/2010/main" val="30343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a:xfrm>
            <a:off x="838200" y="365125"/>
            <a:ext cx="11750040" cy="1325563"/>
          </a:xfrm>
        </p:spPr>
        <p:txBody>
          <a:bodyPr/>
          <a:lstStyle/>
          <a:p>
            <a:r>
              <a:rPr lang="en-US" altLang="zh-TW" dirty="0">
                <a:latin typeface="Times New Roman" panose="02020603050405020304" pitchFamily="18" charset="0"/>
                <a:cs typeface="Times New Roman" panose="02020603050405020304" pitchFamily="18" charset="0"/>
              </a:rPr>
              <a:t>Agent R &amp; B</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13</a:t>
            </a:fld>
            <a:endParaRPr lang="zh-TW" altLang="en-US" dirty="0"/>
          </a:p>
        </p:txBody>
      </p:sp>
      <p:sp>
        <p:nvSpPr>
          <p:cNvPr id="5" name="矩形 4">
            <a:extLst>
              <a:ext uri="{FF2B5EF4-FFF2-40B4-BE49-F238E27FC236}">
                <a16:creationId xmlns:a16="http://schemas.microsoft.com/office/drawing/2014/main" id="{E036502E-74A7-D98C-BE9F-B083AB6B8D3B}"/>
              </a:ext>
            </a:extLst>
          </p:cNvPr>
          <p:cNvSpPr/>
          <p:nvPr/>
        </p:nvSpPr>
        <p:spPr>
          <a:xfrm>
            <a:off x="1593402" y="3224287"/>
            <a:ext cx="1620145" cy="88985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Reporting Agent</a:t>
            </a:r>
            <a:endParaRPr lang="zh-TW" altLang="en-US" dirty="0"/>
          </a:p>
        </p:txBody>
      </p:sp>
      <p:sp>
        <p:nvSpPr>
          <p:cNvPr id="12" name="文字方塊 11">
            <a:extLst>
              <a:ext uri="{FF2B5EF4-FFF2-40B4-BE49-F238E27FC236}">
                <a16:creationId xmlns:a16="http://schemas.microsoft.com/office/drawing/2014/main" id="{C59FCA50-6A49-796F-CBA6-791F5BC1749F}"/>
              </a:ext>
            </a:extLst>
          </p:cNvPr>
          <p:cNvSpPr txBox="1"/>
          <p:nvPr/>
        </p:nvSpPr>
        <p:spPr>
          <a:xfrm>
            <a:off x="3844924" y="1761361"/>
            <a:ext cx="7267576" cy="4524315"/>
          </a:xfrm>
          <a:prstGeom prst="rect">
            <a:avLst/>
          </a:prstGeom>
          <a:noFill/>
        </p:spPr>
        <p:txBody>
          <a:bodyPr wrap="square">
            <a:spAutoFit/>
          </a:bodyPr>
          <a:lstStyle/>
          <a:p>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4. Reporting Agent (</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報告代理</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p>
          <a:p>
            <a:endParaRPr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角色指令</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生成綜合評估報告</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確保提交檔案符合競賽格式</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並提供改進建議。</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行為準則</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驗證所有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個預測檔案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(patient0051~0100)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是否完整</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檢查檔案命名規範和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.nii.gz</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格式正確性</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自動合併所有預測結果並壓縮為單一</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.zip</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檔案</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計算基礎統計資訊</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如每個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的平均體積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與訓練集</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ground truth</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進行相似度比對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若可用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生成視覺化報告</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可選用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3D Slicer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格式</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標記潛在問題案例並提供修正建議</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確認提交檔案符合</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Tbrain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平台要求</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追蹤歷史提交成績</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分析改進方向</a:t>
            </a:r>
          </a:p>
          <a:p>
            <a:pPr>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若檢測到格式錯誤</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自動回饋給相應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Agent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進行修正</a:t>
            </a:r>
          </a:p>
        </p:txBody>
      </p:sp>
    </p:spTree>
    <p:extLst>
      <p:ext uri="{BB962C8B-B14F-4D97-AF65-F5344CB8AC3E}">
        <p14:creationId xmlns:p14="http://schemas.microsoft.com/office/powerpoint/2010/main" val="2480785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a:xfrm>
            <a:off x="838200" y="365125"/>
            <a:ext cx="11750040" cy="1325563"/>
          </a:xfrm>
        </p:spPr>
        <p:txBody>
          <a:bodyPr/>
          <a:lstStyle/>
          <a:p>
            <a:r>
              <a:rPr lang="en-US" altLang="zh-TW" dirty="0">
                <a:latin typeface="Times New Roman" panose="02020603050405020304" pitchFamily="18" charset="0"/>
                <a:cs typeface="Times New Roman" panose="02020603050405020304" pitchFamily="18" charset="0"/>
              </a:rPr>
              <a:t>Implementation &amp; Results</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14</a:t>
            </a:fld>
            <a:endParaRPr lang="zh-TW" altLang="en-US" dirty="0"/>
          </a:p>
        </p:txBody>
      </p:sp>
      <p:pic>
        <p:nvPicPr>
          <p:cNvPr id="7" name="圖片 6">
            <a:extLst>
              <a:ext uri="{FF2B5EF4-FFF2-40B4-BE49-F238E27FC236}">
                <a16:creationId xmlns:a16="http://schemas.microsoft.com/office/drawing/2014/main" id="{017421F2-F02D-F3B0-D213-C7D7EF1EF7E8}"/>
              </a:ext>
            </a:extLst>
          </p:cNvPr>
          <p:cNvPicPr>
            <a:picLocks noChangeAspect="1"/>
          </p:cNvPicPr>
          <p:nvPr/>
        </p:nvPicPr>
        <p:blipFill>
          <a:blip r:embed="rId2"/>
          <a:stretch>
            <a:fillRect/>
          </a:stretch>
        </p:blipFill>
        <p:spPr>
          <a:xfrm>
            <a:off x="6713220" y="1611446"/>
            <a:ext cx="4734586" cy="4098376"/>
          </a:xfrm>
          <a:prstGeom prst="rect">
            <a:avLst/>
          </a:prstGeom>
        </p:spPr>
      </p:pic>
      <p:sp>
        <p:nvSpPr>
          <p:cNvPr id="9" name="文字方塊 8">
            <a:extLst>
              <a:ext uri="{FF2B5EF4-FFF2-40B4-BE49-F238E27FC236}">
                <a16:creationId xmlns:a16="http://schemas.microsoft.com/office/drawing/2014/main" id="{528CA731-95E5-2EFE-9591-8213B0415EBD}"/>
              </a:ext>
            </a:extLst>
          </p:cNvPr>
          <p:cNvSpPr txBox="1"/>
          <p:nvPr/>
        </p:nvSpPr>
        <p:spPr>
          <a:xfrm>
            <a:off x="838200" y="1690688"/>
            <a:ext cx="6292850" cy="1754326"/>
          </a:xfrm>
          <a:prstGeom prst="rect">
            <a:avLst/>
          </a:prstGeom>
          <a:noFill/>
        </p:spPr>
        <p:txBody>
          <a:bodyPr wrap="square">
            <a:spAutoFit/>
          </a:bodyPr>
          <a:lstStyle/>
          <a:p>
            <a:pPr marL="285750" indent="-285750">
              <a:buFont typeface="Wingdings" panose="05000000000000000000" pitchFamily="2" charset="2"/>
              <a:buChar char="u"/>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code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存放程式碼</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u"/>
            </a:pP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data_split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存放資料切割json檔</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u"/>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experiments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存放訓練權重</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log檔案</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u"/>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predictions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存放預測結果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u"/>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test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存放測試資料</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u"/>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train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存放訓練資料</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圖片 12">
            <a:extLst>
              <a:ext uri="{FF2B5EF4-FFF2-40B4-BE49-F238E27FC236}">
                <a16:creationId xmlns:a16="http://schemas.microsoft.com/office/drawing/2014/main" id="{1F6FD99C-9E1B-7959-EC87-97EC2BDB5D99}"/>
              </a:ext>
            </a:extLst>
          </p:cNvPr>
          <p:cNvPicPr>
            <a:picLocks noChangeAspect="1"/>
          </p:cNvPicPr>
          <p:nvPr/>
        </p:nvPicPr>
        <p:blipFill>
          <a:blip r:embed="rId3"/>
          <a:stretch>
            <a:fillRect/>
          </a:stretch>
        </p:blipFill>
        <p:spPr>
          <a:xfrm>
            <a:off x="838200" y="3660634"/>
            <a:ext cx="5572903" cy="1571844"/>
          </a:xfrm>
          <a:prstGeom prst="rect">
            <a:avLst/>
          </a:prstGeom>
        </p:spPr>
      </p:pic>
      <p:cxnSp>
        <p:nvCxnSpPr>
          <p:cNvPr id="15" name="直線單箭頭接點 14">
            <a:extLst>
              <a:ext uri="{FF2B5EF4-FFF2-40B4-BE49-F238E27FC236}">
                <a16:creationId xmlns:a16="http://schemas.microsoft.com/office/drawing/2014/main" id="{668CBDAF-3DFB-5858-748A-2AC5976404B6}"/>
              </a:ext>
            </a:extLst>
          </p:cNvPr>
          <p:cNvCxnSpPr/>
          <p:nvPr/>
        </p:nvCxnSpPr>
        <p:spPr>
          <a:xfrm>
            <a:off x="4667250" y="2133600"/>
            <a:ext cx="16192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0635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a:xfrm>
            <a:off x="838200" y="365125"/>
            <a:ext cx="11750040" cy="1325563"/>
          </a:xfrm>
        </p:spPr>
        <p:txBody>
          <a:bodyPr/>
          <a:lstStyle/>
          <a:p>
            <a:r>
              <a:rPr lang="en-US" altLang="zh-TW" dirty="0">
                <a:latin typeface="Times New Roman" panose="02020603050405020304" pitchFamily="18" charset="0"/>
                <a:cs typeface="Times New Roman" panose="02020603050405020304" pitchFamily="18" charset="0"/>
              </a:rPr>
              <a:t>Implementation &amp; Results</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15</a:t>
            </a:fld>
            <a:endParaRPr lang="zh-TW" altLang="en-US" dirty="0"/>
          </a:p>
        </p:txBody>
      </p:sp>
      <p:sp>
        <p:nvSpPr>
          <p:cNvPr id="9" name="文字方塊 8">
            <a:extLst>
              <a:ext uri="{FF2B5EF4-FFF2-40B4-BE49-F238E27FC236}">
                <a16:creationId xmlns:a16="http://schemas.microsoft.com/office/drawing/2014/main" id="{528CA731-95E5-2EFE-9591-8213B0415EBD}"/>
              </a:ext>
            </a:extLst>
          </p:cNvPr>
          <p:cNvSpPr txBox="1"/>
          <p:nvPr/>
        </p:nvSpPr>
        <p:spPr>
          <a:xfrm>
            <a:off x="838200" y="1690688"/>
            <a:ext cx="6292850" cy="369332"/>
          </a:xfrm>
          <a:prstGeom prst="rect">
            <a:avLst/>
          </a:prstGeom>
          <a:noFill/>
        </p:spPr>
        <p:txBody>
          <a:bodyPr wrap="square">
            <a:spAutoFit/>
          </a:bodyPr>
          <a:lstStyle/>
          <a:p>
            <a:pPr marL="285750" indent="-285750">
              <a:buFont typeface="Wingdings" panose="05000000000000000000" pitchFamily="2" charset="2"/>
              <a:buChar char="u"/>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experiments</a:t>
            </a:r>
          </a:p>
        </p:txBody>
      </p:sp>
      <p:pic>
        <p:nvPicPr>
          <p:cNvPr id="4" name="圖片 3" descr="一張含有 文字, 圖表, 行, 繪圖 的圖片&#10;&#10;AI 產生的內容可能不正確。">
            <a:extLst>
              <a:ext uri="{FF2B5EF4-FFF2-40B4-BE49-F238E27FC236}">
                <a16:creationId xmlns:a16="http://schemas.microsoft.com/office/drawing/2014/main" id="{18315ED2-668A-72D4-DBDD-E897D9562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38" y="2060020"/>
            <a:ext cx="6120174" cy="4584991"/>
          </a:xfrm>
          <a:prstGeom prst="rect">
            <a:avLst/>
          </a:prstGeom>
        </p:spPr>
      </p:pic>
      <p:cxnSp>
        <p:nvCxnSpPr>
          <p:cNvPr id="6" name="直線單箭頭接點 5">
            <a:extLst>
              <a:ext uri="{FF2B5EF4-FFF2-40B4-BE49-F238E27FC236}">
                <a16:creationId xmlns:a16="http://schemas.microsoft.com/office/drawing/2014/main" id="{4BA6532D-70B5-30CD-89F4-0873945CF59E}"/>
              </a:ext>
            </a:extLst>
          </p:cNvPr>
          <p:cNvCxnSpPr/>
          <p:nvPr/>
        </p:nvCxnSpPr>
        <p:spPr>
          <a:xfrm>
            <a:off x="6838950" y="3829050"/>
            <a:ext cx="4000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2090A09E-57FB-CB6B-5DD5-41B1B48E0EA9}"/>
              </a:ext>
            </a:extLst>
          </p:cNvPr>
          <p:cNvSpPr txBox="1"/>
          <p:nvPr/>
        </p:nvSpPr>
        <p:spPr>
          <a:xfrm>
            <a:off x="7239000" y="3282950"/>
            <a:ext cx="2927350" cy="1200329"/>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英文錯誤</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class1: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心肌</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class2: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主動脈瓣膜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class3: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鈣化區域</a:t>
            </a:r>
          </a:p>
        </p:txBody>
      </p:sp>
      <p:sp>
        <p:nvSpPr>
          <p:cNvPr id="10" name="橢圓 9">
            <a:extLst>
              <a:ext uri="{FF2B5EF4-FFF2-40B4-BE49-F238E27FC236}">
                <a16:creationId xmlns:a16="http://schemas.microsoft.com/office/drawing/2014/main" id="{F6725960-D7EA-630A-1BB7-BE2F42B9F93C}"/>
              </a:ext>
            </a:extLst>
          </p:cNvPr>
          <p:cNvSpPr/>
          <p:nvPr/>
        </p:nvSpPr>
        <p:spPr>
          <a:xfrm>
            <a:off x="4146550" y="3282950"/>
            <a:ext cx="977900" cy="1022350"/>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接點: 弧形 13">
            <a:extLst>
              <a:ext uri="{FF2B5EF4-FFF2-40B4-BE49-F238E27FC236}">
                <a16:creationId xmlns:a16="http://schemas.microsoft.com/office/drawing/2014/main" id="{AC854F5B-46FB-7912-2AE2-F97DFFA11A23}"/>
              </a:ext>
            </a:extLst>
          </p:cNvPr>
          <p:cNvCxnSpPr>
            <a:cxnSpLocks/>
            <a:stCxn id="10" idx="6"/>
            <a:endCxn id="16" idx="1"/>
          </p:cNvCxnSpPr>
          <p:nvPr/>
        </p:nvCxnSpPr>
        <p:spPr>
          <a:xfrm flipV="1">
            <a:off x="5124450" y="2606586"/>
            <a:ext cx="2114550" cy="118753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字方塊 15">
            <a:extLst>
              <a:ext uri="{FF2B5EF4-FFF2-40B4-BE49-F238E27FC236}">
                <a16:creationId xmlns:a16="http://schemas.microsoft.com/office/drawing/2014/main" id="{A4E9B3DB-7D61-96FC-284F-A6D37BF79925}"/>
              </a:ext>
            </a:extLst>
          </p:cNvPr>
          <p:cNvSpPr txBox="1"/>
          <p:nvPr/>
        </p:nvSpPr>
        <p:spPr>
          <a:xfrm>
            <a:off x="7239000" y="2006421"/>
            <a:ext cx="3930650" cy="1200329"/>
          </a:xfrm>
          <a:prstGeom prst="rect">
            <a:avLst/>
          </a:prstGeom>
          <a:noFill/>
        </p:spPr>
        <p:txBody>
          <a:bodyPr wrap="square" rtlCol="0">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Training Dice 與 Val Dice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計算差異</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Dice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func</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正確但是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Training Dice在整合class123時的機制有誤</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，但後續還是可以正常呈現</a:t>
            </a:r>
          </a:p>
        </p:txBody>
      </p:sp>
    </p:spTree>
    <p:extLst>
      <p:ext uri="{BB962C8B-B14F-4D97-AF65-F5344CB8AC3E}">
        <p14:creationId xmlns:p14="http://schemas.microsoft.com/office/powerpoint/2010/main" val="3666952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3B9AB0-C52D-EFEC-C189-DFFF5DCA21A9}"/>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Implementation &amp; Results  (video)</a:t>
            </a:r>
            <a:endParaRPr lang="zh-TW" altLang="en-US" dirty="0"/>
          </a:p>
        </p:txBody>
      </p:sp>
      <p:sp>
        <p:nvSpPr>
          <p:cNvPr id="3" name="內容版面配置區 2">
            <a:extLst>
              <a:ext uri="{FF2B5EF4-FFF2-40B4-BE49-F238E27FC236}">
                <a16:creationId xmlns:a16="http://schemas.microsoft.com/office/drawing/2014/main" id="{F5093A00-63E3-D222-9421-97CA1F010F2E}"/>
              </a:ext>
            </a:extLst>
          </p:cNvPr>
          <p:cNvSpPr>
            <a:spLocks noGrp="1"/>
          </p:cNvSpPr>
          <p:nvPr>
            <p:ph idx="1"/>
          </p:nvPr>
        </p:nvSpPr>
        <p:spPr/>
        <p:txBody>
          <a:bodyPr/>
          <a:lstStyle/>
          <a:p>
            <a:r>
              <a:rPr lang="en-US" altLang="zh-TW" dirty="0"/>
              <a:t>Case: 48-</a:t>
            </a:r>
            <a:r>
              <a:rPr lang="en-US" altLang="zh-TW" sz="2800" dirty="0">
                <a:latin typeface="Times New Roman" panose="02020603050405020304" pitchFamily="18" charset="0"/>
                <a:cs typeface="Times New Roman" panose="02020603050405020304" pitchFamily="18" charset="0"/>
              </a:rPr>
              <a:t> </a:t>
            </a:r>
            <a:r>
              <a:rPr lang="en-US" altLang="zh-TW" sz="2800" b="1" dirty="0">
                <a:solidFill>
                  <a:srgbClr val="FF0000"/>
                </a:solidFill>
                <a:latin typeface="Times New Roman" panose="02020603050405020304" pitchFamily="18" charset="0"/>
                <a:cs typeface="Times New Roman" panose="02020603050405020304" pitchFamily="18" charset="0"/>
              </a:rPr>
              <a:t>Myocardium</a:t>
            </a:r>
            <a:endParaRPr lang="en-US" altLang="zh-TW" b="1" dirty="0">
              <a:solidFill>
                <a:srgbClr val="FF0000"/>
              </a:solidFill>
            </a:endParaRPr>
          </a:p>
          <a:p>
            <a:r>
              <a:rPr lang="en-US" altLang="zh-TW" dirty="0">
                <a:solidFill>
                  <a:schemeClr val="accent1">
                    <a:lumMod val="60000"/>
                    <a:lumOff val="40000"/>
                  </a:schemeClr>
                </a:solidFill>
              </a:rPr>
              <a:t>Blue</a:t>
            </a:r>
            <a:r>
              <a:rPr lang="en-US" altLang="zh-TW" dirty="0"/>
              <a:t>:  Model Predict</a:t>
            </a:r>
          </a:p>
          <a:p>
            <a:r>
              <a:rPr lang="en-US" altLang="zh-TW" dirty="0">
                <a:solidFill>
                  <a:schemeClr val="accent6"/>
                </a:solidFill>
              </a:rPr>
              <a:t>Green</a:t>
            </a:r>
            <a:r>
              <a:rPr lang="en-US" altLang="zh-TW" dirty="0"/>
              <a:t>: GT</a:t>
            </a:r>
            <a:endParaRPr lang="zh-TW" altLang="en-US" dirty="0"/>
          </a:p>
        </p:txBody>
      </p:sp>
      <p:sp>
        <p:nvSpPr>
          <p:cNvPr id="4" name="投影片編號版面配置區 3">
            <a:extLst>
              <a:ext uri="{FF2B5EF4-FFF2-40B4-BE49-F238E27FC236}">
                <a16:creationId xmlns:a16="http://schemas.microsoft.com/office/drawing/2014/main" id="{1DE32343-46FE-A634-D99F-87CC6F1A5546}"/>
              </a:ext>
            </a:extLst>
          </p:cNvPr>
          <p:cNvSpPr>
            <a:spLocks noGrp="1"/>
          </p:cNvSpPr>
          <p:nvPr>
            <p:ph type="sldNum" sz="quarter" idx="12"/>
          </p:nvPr>
        </p:nvSpPr>
        <p:spPr/>
        <p:txBody>
          <a:bodyPr/>
          <a:lstStyle/>
          <a:p>
            <a:fld id="{7520E5B4-D332-4B56-B9B4-EA9F4891AE30}" type="slidenum">
              <a:rPr lang="zh-TW" altLang="en-US" smtClean="0"/>
              <a:t>16</a:t>
            </a:fld>
            <a:endParaRPr lang="zh-TW" altLang="en-US"/>
          </a:p>
        </p:txBody>
      </p:sp>
      <p:pic>
        <p:nvPicPr>
          <p:cNvPr id="11" name="螢幕錄製 10">
            <a:hlinkClick r:id="" action="ppaction://media"/>
            <a:extLst>
              <a:ext uri="{FF2B5EF4-FFF2-40B4-BE49-F238E27FC236}">
                <a16:creationId xmlns:a16="http://schemas.microsoft.com/office/drawing/2014/main" id="{4A1C3570-91A2-3E70-F299-164BAEE337D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347063" y="3909213"/>
            <a:ext cx="2950364" cy="1903658"/>
          </a:xfrm>
          <a:prstGeom prst="rect">
            <a:avLst/>
          </a:prstGeom>
        </p:spPr>
      </p:pic>
      <p:pic>
        <p:nvPicPr>
          <p:cNvPr id="12" name="螢幕錄製 11">
            <a:hlinkClick r:id="" action="ppaction://media"/>
            <a:extLst>
              <a:ext uri="{FF2B5EF4-FFF2-40B4-BE49-F238E27FC236}">
                <a16:creationId xmlns:a16="http://schemas.microsoft.com/office/drawing/2014/main" id="{68F9D5CC-3669-2E30-2BF2-844D3211019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34954" y="3909213"/>
            <a:ext cx="2968003" cy="1903658"/>
          </a:xfrm>
          <a:prstGeom prst="rect">
            <a:avLst/>
          </a:prstGeom>
        </p:spPr>
      </p:pic>
      <p:pic>
        <p:nvPicPr>
          <p:cNvPr id="13" name="螢幕錄製 12">
            <a:hlinkClick r:id="" action="ppaction://media"/>
            <a:extLst>
              <a:ext uri="{FF2B5EF4-FFF2-40B4-BE49-F238E27FC236}">
                <a16:creationId xmlns:a16="http://schemas.microsoft.com/office/drawing/2014/main" id="{2DCE72F5-3243-375C-3703-F06FDE79505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741533" y="3900434"/>
            <a:ext cx="2968002" cy="1912436"/>
          </a:xfrm>
          <a:prstGeom prst="rect">
            <a:avLst/>
          </a:prstGeom>
        </p:spPr>
      </p:pic>
      <p:sp>
        <p:nvSpPr>
          <p:cNvPr id="14" name="文字方塊 13">
            <a:extLst>
              <a:ext uri="{FF2B5EF4-FFF2-40B4-BE49-F238E27FC236}">
                <a16:creationId xmlns:a16="http://schemas.microsoft.com/office/drawing/2014/main" id="{E603C863-92AC-E471-EE3F-5526BA0F4131}"/>
              </a:ext>
            </a:extLst>
          </p:cNvPr>
          <p:cNvSpPr txBox="1"/>
          <p:nvPr/>
        </p:nvSpPr>
        <p:spPr>
          <a:xfrm>
            <a:off x="842900" y="3589610"/>
            <a:ext cx="906121" cy="369332"/>
          </a:xfrm>
          <a:prstGeom prst="rect">
            <a:avLst/>
          </a:prstGeom>
          <a:noFill/>
        </p:spPr>
        <p:txBody>
          <a:bodyPr wrap="square" rtlCol="0">
            <a:spAutoFit/>
          </a:bodyPr>
          <a:lstStyle/>
          <a:p>
            <a:r>
              <a:rPr lang="en-US" altLang="zh-TW" dirty="0"/>
              <a:t>Axis: A</a:t>
            </a:r>
            <a:endParaRPr lang="zh-TW" altLang="en-US" dirty="0"/>
          </a:p>
        </p:txBody>
      </p:sp>
      <p:sp>
        <p:nvSpPr>
          <p:cNvPr id="15" name="文字方塊 14">
            <a:extLst>
              <a:ext uri="{FF2B5EF4-FFF2-40B4-BE49-F238E27FC236}">
                <a16:creationId xmlns:a16="http://schemas.microsoft.com/office/drawing/2014/main" id="{3F7D2F38-CCB4-46BB-9CA3-68A2A3B3A8A3}"/>
              </a:ext>
            </a:extLst>
          </p:cNvPr>
          <p:cNvSpPr txBox="1"/>
          <p:nvPr/>
        </p:nvSpPr>
        <p:spPr>
          <a:xfrm>
            <a:off x="4305327" y="3589610"/>
            <a:ext cx="906121" cy="369332"/>
          </a:xfrm>
          <a:prstGeom prst="rect">
            <a:avLst/>
          </a:prstGeom>
          <a:noFill/>
        </p:spPr>
        <p:txBody>
          <a:bodyPr wrap="square" rtlCol="0">
            <a:spAutoFit/>
          </a:bodyPr>
          <a:lstStyle/>
          <a:p>
            <a:r>
              <a:rPr lang="en-US" altLang="zh-TW" dirty="0"/>
              <a:t>Axis: B</a:t>
            </a:r>
            <a:endParaRPr lang="zh-TW" altLang="en-US" dirty="0"/>
          </a:p>
        </p:txBody>
      </p:sp>
      <p:sp>
        <p:nvSpPr>
          <p:cNvPr id="16" name="文字方塊 15">
            <a:extLst>
              <a:ext uri="{FF2B5EF4-FFF2-40B4-BE49-F238E27FC236}">
                <a16:creationId xmlns:a16="http://schemas.microsoft.com/office/drawing/2014/main" id="{206FC284-CA71-8390-D472-5D014E7887BF}"/>
              </a:ext>
            </a:extLst>
          </p:cNvPr>
          <p:cNvSpPr txBox="1"/>
          <p:nvPr/>
        </p:nvSpPr>
        <p:spPr>
          <a:xfrm>
            <a:off x="7705109" y="3580831"/>
            <a:ext cx="906121" cy="369332"/>
          </a:xfrm>
          <a:prstGeom prst="rect">
            <a:avLst/>
          </a:prstGeom>
          <a:noFill/>
        </p:spPr>
        <p:txBody>
          <a:bodyPr wrap="square" rtlCol="0">
            <a:spAutoFit/>
          </a:bodyPr>
          <a:lstStyle/>
          <a:p>
            <a:r>
              <a:rPr lang="en-US" altLang="zh-TW" dirty="0"/>
              <a:t>Axis: C</a:t>
            </a:r>
            <a:endParaRPr lang="zh-TW" altLang="en-US" dirty="0"/>
          </a:p>
        </p:txBody>
      </p:sp>
    </p:spTree>
    <p:extLst>
      <p:ext uri="{BB962C8B-B14F-4D97-AF65-F5344CB8AC3E}">
        <p14:creationId xmlns:p14="http://schemas.microsoft.com/office/powerpoint/2010/main" val="3232560354"/>
      </p:ext>
    </p:extLst>
  </p:cSld>
  <p:clrMapOvr>
    <a:masterClrMapping/>
  </p:clrMapOvr>
  <mc:AlternateContent xmlns:mc="http://schemas.openxmlformats.org/markup-compatibility/2006">
    <mc:Choice xmlns:p14="http://schemas.microsoft.com/office/powerpoint/2010/main" Requires="p14">
      <p:transition spd="slow" p14:dur="2000" advTm="10388"/>
    </mc:Choice>
    <mc:Fallback>
      <p:transition spd="slow" advTm="10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88" fill="hold"/>
                                        <p:tgtEl>
                                          <p:spTgt spid="11"/>
                                        </p:tgtEl>
                                      </p:cBhvr>
                                    </p:cmd>
                                  </p:childTnLst>
                                </p:cTn>
                              </p:par>
                            </p:childTnLst>
                          </p:cTn>
                        </p:par>
                        <p:par>
                          <p:cTn id="7" fill="hold">
                            <p:stCondLst>
                              <p:cond delay="10388"/>
                            </p:stCondLst>
                            <p:childTnLst>
                              <p:par>
                                <p:cTn id="8" presetID="1" presetClass="mediacall" presetSubtype="0" fill="hold" nodeType="afterEffect">
                                  <p:stCondLst>
                                    <p:cond delay="0"/>
                                  </p:stCondLst>
                                  <p:childTnLst>
                                    <p:cmd type="call" cmd="playFrom(0.0)">
                                      <p:cBhvr>
                                        <p:cTn id="9" dur="8749" fill="hold"/>
                                        <p:tgtEl>
                                          <p:spTgt spid="12"/>
                                        </p:tgtEl>
                                      </p:cBhvr>
                                    </p:cmd>
                                  </p:childTnLst>
                                </p:cTn>
                              </p:par>
                            </p:childTnLst>
                          </p:cTn>
                        </p:par>
                        <p:par>
                          <p:cTn id="10" fill="hold">
                            <p:stCondLst>
                              <p:cond delay="19137"/>
                            </p:stCondLst>
                            <p:childTnLst>
                              <p:par>
                                <p:cTn id="11" presetID="1" presetClass="mediacall" presetSubtype="0" fill="hold" nodeType="afterEffect">
                                  <p:stCondLst>
                                    <p:cond delay="0"/>
                                  </p:stCondLst>
                                  <p:childTnLst>
                                    <p:cmd type="call" cmd="playFrom(0.0)">
                                      <p:cBhvr>
                                        <p:cTn id="12" dur="956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1"/>
                </p:tgtEl>
              </p:cMediaNode>
            </p:vide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1"/>
                                        </p:tgtEl>
                                      </p:cBhvr>
                                    </p:cmd>
                                  </p:childTnLst>
                                </p:cTn>
                              </p:par>
                            </p:childTnLst>
                          </p:cTn>
                        </p:par>
                      </p:childTnLst>
                    </p:cTn>
                  </p:par>
                </p:childTnLst>
              </p:cTn>
              <p:nextCondLst>
                <p:cond evt="onClick" delay="0">
                  <p:tgtEl>
                    <p:spTgt spid="11"/>
                  </p:tgtEl>
                </p:cond>
              </p:nextCondLst>
            </p:seq>
            <p:video>
              <p:cMediaNode vol="80000">
                <p:cTn id="19" fill="hold" display="0">
                  <p:stCondLst>
                    <p:cond delay="indefinite"/>
                  </p:stCondLst>
                </p:cTn>
                <p:tgtEl>
                  <p:spTgt spid="12"/>
                </p:tgtEl>
              </p:cMediaNode>
            </p:vide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2"/>
                                        </p:tgtEl>
                                      </p:cBhvr>
                                    </p:cmd>
                                  </p:childTnLst>
                                </p:cTn>
                              </p:par>
                            </p:childTnLst>
                          </p:cTn>
                        </p:par>
                      </p:childTnLst>
                    </p:cTn>
                  </p:par>
                </p:childTnLst>
              </p:cTn>
              <p:nextCondLst>
                <p:cond evt="onClick" delay="0">
                  <p:tgtEl>
                    <p:spTgt spid="12"/>
                  </p:tgtEl>
                </p:cond>
              </p:nextCondLst>
            </p:seq>
            <p:video>
              <p:cMediaNode vol="80000">
                <p:cTn id="25"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3B9AB0-C52D-EFEC-C189-DFFF5DCA21A9}"/>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Implementation &amp; Results (video)</a:t>
            </a:r>
            <a:endParaRPr lang="zh-TW" altLang="en-US" dirty="0"/>
          </a:p>
        </p:txBody>
      </p:sp>
      <p:sp>
        <p:nvSpPr>
          <p:cNvPr id="3" name="內容版面配置區 2">
            <a:extLst>
              <a:ext uri="{FF2B5EF4-FFF2-40B4-BE49-F238E27FC236}">
                <a16:creationId xmlns:a16="http://schemas.microsoft.com/office/drawing/2014/main" id="{F5093A00-63E3-D222-9421-97CA1F010F2E}"/>
              </a:ext>
            </a:extLst>
          </p:cNvPr>
          <p:cNvSpPr>
            <a:spLocks noGrp="1"/>
          </p:cNvSpPr>
          <p:nvPr>
            <p:ph idx="1"/>
          </p:nvPr>
        </p:nvSpPr>
        <p:spPr/>
        <p:txBody>
          <a:bodyPr/>
          <a:lstStyle/>
          <a:p>
            <a:r>
              <a:rPr lang="en-US" altLang="zh-TW" dirty="0"/>
              <a:t>Case: 48-</a:t>
            </a:r>
            <a:r>
              <a:rPr lang="en-US" altLang="zh-TW" sz="2800" dirty="0">
                <a:latin typeface="Times New Roman" panose="02020603050405020304" pitchFamily="18" charset="0"/>
                <a:cs typeface="Times New Roman" panose="02020603050405020304" pitchFamily="18" charset="0"/>
              </a:rPr>
              <a:t> </a:t>
            </a:r>
            <a:r>
              <a:rPr lang="en-US" altLang="zh-TW" sz="2800" b="1" dirty="0">
                <a:solidFill>
                  <a:srgbClr val="FF0000"/>
                </a:solidFill>
                <a:latin typeface="Times New Roman" panose="02020603050405020304" pitchFamily="18" charset="0"/>
                <a:cs typeface="Times New Roman" panose="02020603050405020304" pitchFamily="18" charset="0"/>
              </a:rPr>
              <a:t>Aortic valve </a:t>
            </a:r>
          </a:p>
          <a:p>
            <a:r>
              <a:rPr lang="en-US" altLang="zh-TW" dirty="0">
                <a:solidFill>
                  <a:schemeClr val="accent1">
                    <a:lumMod val="60000"/>
                    <a:lumOff val="40000"/>
                  </a:schemeClr>
                </a:solidFill>
              </a:rPr>
              <a:t>Blue</a:t>
            </a:r>
            <a:r>
              <a:rPr lang="en-US" altLang="zh-TW" dirty="0"/>
              <a:t>:  Model Predict</a:t>
            </a:r>
          </a:p>
          <a:p>
            <a:r>
              <a:rPr lang="en-US" altLang="zh-TW" dirty="0">
                <a:solidFill>
                  <a:schemeClr val="accent6"/>
                </a:solidFill>
              </a:rPr>
              <a:t>Green</a:t>
            </a:r>
            <a:r>
              <a:rPr lang="en-US" altLang="zh-TW" dirty="0"/>
              <a:t>: GT</a:t>
            </a:r>
            <a:endParaRPr lang="zh-TW" altLang="en-US" dirty="0"/>
          </a:p>
        </p:txBody>
      </p:sp>
      <p:sp>
        <p:nvSpPr>
          <p:cNvPr id="4" name="投影片編號版面配置區 3">
            <a:extLst>
              <a:ext uri="{FF2B5EF4-FFF2-40B4-BE49-F238E27FC236}">
                <a16:creationId xmlns:a16="http://schemas.microsoft.com/office/drawing/2014/main" id="{1DE32343-46FE-A634-D99F-87CC6F1A5546}"/>
              </a:ext>
            </a:extLst>
          </p:cNvPr>
          <p:cNvSpPr>
            <a:spLocks noGrp="1"/>
          </p:cNvSpPr>
          <p:nvPr>
            <p:ph type="sldNum" sz="quarter" idx="12"/>
          </p:nvPr>
        </p:nvSpPr>
        <p:spPr/>
        <p:txBody>
          <a:bodyPr/>
          <a:lstStyle/>
          <a:p>
            <a:fld id="{7520E5B4-D332-4B56-B9B4-EA9F4891AE30}" type="slidenum">
              <a:rPr lang="zh-TW" altLang="en-US" smtClean="0"/>
              <a:t>17</a:t>
            </a:fld>
            <a:endParaRPr lang="zh-TW" altLang="en-US"/>
          </a:p>
        </p:txBody>
      </p:sp>
      <p:sp>
        <p:nvSpPr>
          <p:cNvPr id="14" name="文字方塊 13">
            <a:extLst>
              <a:ext uri="{FF2B5EF4-FFF2-40B4-BE49-F238E27FC236}">
                <a16:creationId xmlns:a16="http://schemas.microsoft.com/office/drawing/2014/main" id="{E603C863-92AC-E471-EE3F-5526BA0F4131}"/>
              </a:ext>
            </a:extLst>
          </p:cNvPr>
          <p:cNvSpPr txBox="1"/>
          <p:nvPr/>
        </p:nvSpPr>
        <p:spPr>
          <a:xfrm>
            <a:off x="842900" y="3589610"/>
            <a:ext cx="906121" cy="369332"/>
          </a:xfrm>
          <a:prstGeom prst="rect">
            <a:avLst/>
          </a:prstGeom>
          <a:noFill/>
        </p:spPr>
        <p:txBody>
          <a:bodyPr wrap="square" rtlCol="0">
            <a:spAutoFit/>
          </a:bodyPr>
          <a:lstStyle/>
          <a:p>
            <a:r>
              <a:rPr lang="en-US" altLang="zh-TW" dirty="0"/>
              <a:t>Axis: A</a:t>
            </a:r>
            <a:endParaRPr lang="zh-TW" altLang="en-US" dirty="0"/>
          </a:p>
        </p:txBody>
      </p:sp>
      <p:sp>
        <p:nvSpPr>
          <p:cNvPr id="15" name="文字方塊 14">
            <a:extLst>
              <a:ext uri="{FF2B5EF4-FFF2-40B4-BE49-F238E27FC236}">
                <a16:creationId xmlns:a16="http://schemas.microsoft.com/office/drawing/2014/main" id="{3F7D2F38-CCB4-46BB-9CA3-68A2A3B3A8A3}"/>
              </a:ext>
            </a:extLst>
          </p:cNvPr>
          <p:cNvSpPr txBox="1"/>
          <p:nvPr/>
        </p:nvSpPr>
        <p:spPr>
          <a:xfrm>
            <a:off x="4305327" y="3589610"/>
            <a:ext cx="906121" cy="369332"/>
          </a:xfrm>
          <a:prstGeom prst="rect">
            <a:avLst/>
          </a:prstGeom>
          <a:noFill/>
        </p:spPr>
        <p:txBody>
          <a:bodyPr wrap="square" rtlCol="0">
            <a:spAutoFit/>
          </a:bodyPr>
          <a:lstStyle/>
          <a:p>
            <a:r>
              <a:rPr lang="en-US" altLang="zh-TW" dirty="0"/>
              <a:t>Axis: B</a:t>
            </a:r>
            <a:endParaRPr lang="zh-TW" altLang="en-US" dirty="0"/>
          </a:p>
        </p:txBody>
      </p:sp>
      <p:sp>
        <p:nvSpPr>
          <p:cNvPr id="16" name="文字方塊 15">
            <a:extLst>
              <a:ext uri="{FF2B5EF4-FFF2-40B4-BE49-F238E27FC236}">
                <a16:creationId xmlns:a16="http://schemas.microsoft.com/office/drawing/2014/main" id="{206FC284-CA71-8390-D472-5D014E7887BF}"/>
              </a:ext>
            </a:extLst>
          </p:cNvPr>
          <p:cNvSpPr txBox="1"/>
          <p:nvPr/>
        </p:nvSpPr>
        <p:spPr>
          <a:xfrm>
            <a:off x="7705109" y="3580831"/>
            <a:ext cx="906121" cy="369332"/>
          </a:xfrm>
          <a:prstGeom prst="rect">
            <a:avLst/>
          </a:prstGeom>
          <a:noFill/>
        </p:spPr>
        <p:txBody>
          <a:bodyPr wrap="square" rtlCol="0">
            <a:spAutoFit/>
          </a:bodyPr>
          <a:lstStyle/>
          <a:p>
            <a:r>
              <a:rPr lang="en-US" altLang="zh-TW" dirty="0"/>
              <a:t>Axis: C</a:t>
            </a:r>
            <a:endParaRPr lang="zh-TW" altLang="en-US" dirty="0"/>
          </a:p>
        </p:txBody>
      </p:sp>
      <p:pic>
        <p:nvPicPr>
          <p:cNvPr id="5" name="螢幕錄製 4">
            <a:hlinkClick r:id="" action="ppaction://media"/>
            <a:extLst>
              <a:ext uri="{FF2B5EF4-FFF2-40B4-BE49-F238E27FC236}">
                <a16:creationId xmlns:a16="http://schemas.microsoft.com/office/drawing/2014/main" id="{981B2D50-DDDD-9C29-DB56-7D208A92BD4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22019" y="3958942"/>
            <a:ext cx="2968002" cy="1912436"/>
          </a:xfrm>
          <a:prstGeom prst="rect">
            <a:avLst/>
          </a:prstGeom>
        </p:spPr>
      </p:pic>
      <p:pic>
        <p:nvPicPr>
          <p:cNvPr id="6" name="螢幕錄製 5">
            <a:hlinkClick r:id="" action="ppaction://media"/>
            <a:extLst>
              <a:ext uri="{FF2B5EF4-FFF2-40B4-BE49-F238E27FC236}">
                <a16:creationId xmlns:a16="http://schemas.microsoft.com/office/drawing/2014/main" id="{DBE74F78-D846-1419-25A9-A231877C8F7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305327" y="3950163"/>
            <a:ext cx="3079450" cy="1912436"/>
          </a:xfrm>
          <a:prstGeom prst="rect">
            <a:avLst/>
          </a:prstGeom>
        </p:spPr>
      </p:pic>
      <p:pic>
        <p:nvPicPr>
          <p:cNvPr id="7" name="螢幕錄製 6">
            <a:hlinkClick r:id="" action="ppaction://media"/>
            <a:extLst>
              <a:ext uri="{FF2B5EF4-FFF2-40B4-BE49-F238E27FC236}">
                <a16:creationId xmlns:a16="http://schemas.microsoft.com/office/drawing/2014/main" id="{9DB78D08-D86F-0F14-ED7E-675D2CBF4CA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767754" y="3958942"/>
            <a:ext cx="3088369" cy="1912437"/>
          </a:xfrm>
          <a:prstGeom prst="rect">
            <a:avLst/>
          </a:prstGeom>
        </p:spPr>
      </p:pic>
    </p:spTree>
    <p:extLst>
      <p:ext uri="{BB962C8B-B14F-4D97-AF65-F5344CB8AC3E}">
        <p14:creationId xmlns:p14="http://schemas.microsoft.com/office/powerpoint/2010/main" val="350781652"/>
      </p:ext>
    </p:extLst>
  </p:cSld>
  <p:clrMapOvr>
    <a:masterClrMapping/>
  </p:clrMapOvr>
  <mc:AlternateContent xmlns:mc="http://schemas.openxmlformats.org/markup-compatibility/2006">
    <mc:Choice xmlns:p14="http://schemas.microsoft.com/office/powerpoint/2010/main" Requires="p14">
      <p:transition spd="slow" p14:dur="2000" advTm="10388"/>
    </mc:Choice>
    <mc:Fallback>
      <p:transition spd="slow" advTm="10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3" fill="hold"/>
                                        <p:tgtEl>
                                          <p:spTgt spid="5"/>
                                        </p:tgtEl>
                                      </p:cBhvr>
                                    </p:cmd>
                                  </p:childTnLst>
                                </p:cTn>
                              </p:par>
                            </p:childTnLst>
                          </p:cTn>
                        </p:par>
                        <p:par>
                          <p:cTn id="7" fill="hold">
                            <p:stCondLst>
                              <p:cond delay="8573"/>
                            </p:stCondLst>
                            <p:childTnLst>
                              <p:par>
                                <p:cTn id="8" presetID="1" presetClass="mediacall" presetSubtype="0" fill="hold" nodeType="afterEffect">
                                  <p:stCondLst>
                                    <p:cond delay="0"/>
                                  </p:stCondLst>
                                  <p:childTnLst>
                                    <p:cmd type="call" cmd="playFrom(0.0)">
                                      <p:cBhvr>
                                        <p:cTn id="9" dur="9825" fill="hold"/>
                                        <p:tgtEl>
                                          <p:spTgt spid="6"/>
                                        </p:tgtEl>
                                      </p:cBhvr>
                                    </p:cmd>
                                  </p:childTnLst>
                                </p:cTn>
                              </p:par>
                            </p:childTnLst>
                          </p:cTn>
                        </p:par>
                        <p:par>
                          <p:cTn id="10" fill="hold">
                            <p:stCondLst>
                              <p:cond delay="18398"/>
                            </p:stCondLst>
                            <p:childTnLst>
                              <p:par>
                                <p:cTn id="11" presetID="1" presetClass="mediacall" presetSubtype="0" fill="hold" nodeType="afterEffect">
                                  <p:stCondLst>
                                    <p:cond delay="0"/>
                                  </p:stCondLst>
                                  <p:childTnLst>
                                    <p:cmd type="call" cmd="playFrom(0.0)">
                                      <p:cBhvr>
                                        <p:cTn id="12" dur="70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video>
              <p:cMediaNode vol="80000">
                <p:cTn id="19" fill="hold" display="0">
                  <p:stCondLst>
                    <p:cond delay="indefinite"/>
                  </p:stCondLst>
                </p:cTn>
                <p:tgtEl>
                  <p:spTgt spid="6"/>
                </p:tgtEl>
              </p:cMediaNode>
            </p:vide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7"/>
                </p:tgtEl>
              </p:cMediaNode>
            </p:video>
            <p:seq concurrent="1" nextAc="seek">
              <p:cTn id="26" restart="whenNotActive" fill="hold" evtFilter="cancelBubble" nodeType="interactiveSeq">
                <p:stCondLst>
                  <p:cond evt="onClick" delay="0">
                    <p:tgtEl>
                      <p:spTgt spid="7"/>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3B9AB0-C52D-EFEC-C189-DFFF5DCA21A9}"/>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Implementation &amp; Results (video)</a:t>
            </a:r>
            <a:endParaRPr lang="zh-TW" altLang="en-US" dirty="0"/>
          </a:p>
        </p:txBody>
      </p:sp>
      <p:sp>
        <p:nvSpPr>
          <p:cNvPr id="3" name="內容版面配置區 2">
            <a:extLst>
              <a:ext uri="{FF2B5EF4-FFF2-40B4-BE49-F238E27FC236}">
                <a16:creationId xmlns:a16="http://schemas.microsoft.com/office/drawing/2014/main" id="{F5093A00-63E3-D222-9421-97CA1F010F2E}"/>
              </a:ext>
            </a:extLst>
          </p:cNvPr>
          <p:cNvSpPr>
            <a:spLocks noGrp="1"/>
          </p:cNvSpPr>
          <p:nvPr>
            <p:ph idx="1"/>
          </p:nvPr>
        </p:nvSpPr>
        <p:spPr/>
        <p:txBody>
          <a:bodyPr/>
          <a:lstStyle/>
          <a:p>
            <a:r>
              <a:rPr lang="en-US" altLang="zh-TW" dirty="0"/>
              <a:t>Case: 48-</a:t>
            </a:r>
            <a:r>
              <a:rPr lang="en-US" altLang="zh-TW" sz="2800" dirty="0">
                <a:latin typeface="Times New Roman" panose="02020603050405020304" pitchFamily="18" charset="0"/>
                <a:cs typeface="Times New Roman" panose="02020603050405020304" pitchFamily="18" charset="0"/>
              </a:rPr>
              <a:t> </a:t>
            </a:r>
            <a:r>
              <a:rPr lang="en-US" altLang="zh-TW" sz="2800" b="1" dirty="0">
                <a:solidFill>
                  <a:srgbClr val="FF0000"/>
                </a:solidFill>
                <a:latin typeface="Times New Roman" panose="02020603050405020304" pitchFamily="18" charset="0"/>
                <a:cs typeface="Times New Roman" panose="02020603050405020304" pitchFamily="18" charset="0"/>
              </a:rPr>
              <a:t>Calcification</a:t>
            </a:r>
            <a:r>
              <a:rPr lang="en-US" altLang="zh-TW" sz="2800" dirty="0">
                <a:latin typeface="Times New Roman" panose="02020603050405020304" pitchFamily="18" charset="0"/>
                <a:cs typeface="Times New Roman" panose="02020603050405020304" pitchFamily="18" charset="0"/>
              </a:rPr>
              <a:t> </a:t>
            </a:r>
          </a:p>
          <a:p>
            <a:r>
              <a:rPr lang="en-US" altLang="zh-TW" dirty="0">
                <a:solidFill>
                  <a:schemeClr val="accent1">
                    <a:lumMod val="60000"/>
                    <a:lumOff val="40000"/>
                  </a:schemeClr>
                </a:solidFill>
              </a:rPr>
              <a:t>Blue</a:t>
            </a:r>
            <a:r>
              <a:rPr lang="en-US" altLang="zh-TW" dirty="0"/>
              <a:t>:  Model Predict</a:t>
            </a:r>
          </a:p>
          <a:p>
            <a:r>
              <a:rPr lang="en-US" altLang="zh-TW" dirty="0">
                <a:solidFill>
                  <a:schemeClr val="accent6"/>
                </a:solidFill>
              </a:rPr>
              <a:t>Green</a:t>
            </a:r>
            <a:r>
              <a:rPr lang="en-US" altLang="zh-TW" dirty="0"/>
              <a:t>: GT</a:t>
            </a:r>
            <a:endParaRPr lang="zh-TW" altLang="en-US" dirty="0"/>
          </a:p>
        </p:txBody>
      </p:sp>
      <p:sp>
        <p:nvSpPr>
          <p:cNvPr id="4" name="投影片編號版面配置區 3">
            <a:extLst>
              <a:ext uri="{FF2B5EF4-FFF2-40B4-BE49-F238E27FC236}">
                <a16:creationId xmlns:a16="http://schemas.microsoft.com/office/drawing/2014/main" id="{1DE32343-46FE-A634-D99F-87CC6F1A5546}"/>
              </a:ext>
            </a:extLst>
          </p:cNvPr>
          <p:cNvSpPr>
            <a:spLocks noGrp="1"/>
          </p:cNvSpPr>
          <p:nvPr>
            <p:ph type="sldNum" sz="quarter" idx="12"/>
          </p:nvPr>
        </p:nvSpPr>
        <p:spPr/>
        <p:txBody>
          <a:bodyPr/>
          <a:lstStyle/>
          <a:p>
            <a:fld id="{7520E5B4-D332-4B56-B9B4-EA9F4891AE30}" type="slidenum">
              <a:rPr lang="zh-TW" altLang="en-US" smtClean="0"/>
              <a:t>18</a:t>
            </a:fld>
            <a:endParaRPr lang="zh-TW" altLang="en-US"/>
          </a:p>
        </p:txBody>
      </p:sp>
      <p:pic>
        <p:nvPicPr>
          <p:cNvPr id="8" name="螢幕錄製 7">
            <a:hlinkClick r:id="" action="ppaction://media"/>
            <a:extLst>
              <a:ext uri="{FF2B5EF4-FFF2-40B4-BE49-F238E27FC236}">
                <a16:creationId xmlns:a16="http://schemas.microsoft.com/office/drawing/2014/main" id="{70B7AA77-B68E-8D3C-D135-C752C6BAF11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22019" y="3950163"/>
            <a:ext cx="2968002" cy="1912436"/>
          </a:xfrm>
          <a:prstGeom prst="rect">
            <a:avLst/>
          </a:prstGeom>
        </p:spPr>
      </p:pic>
      <p:sp>
        <p:nvSpPr>
          <p:cNvPr id="9" name="文字方塊 8">
            <a:extLst>
              <a:ext uri="{FF2B5EF4-FFF2-40B4-BE49-F238E27FC236}">
                <a16:creationId xmlns:a16="http://schemas.microsoft.com/office/drawing/2014/main" id="{A9BA9427-5059-5DE8-AA8D-9FF2B20138AF}"/>
              </a:ext>
            </a:extLst>
          </p:cNvPr>
          <p:cNvSpPr txBox="1"/>
          <p:nvPr/>
        </p:nvSpPr>
        <p:spPr>
          <a:xfrm>
            <a:off x="842900" y="3589610"/>
            <a:ext cx="906121" cy="369332"/>
          </a:xfrm>
          <a:prstGeom prst="rect">
            <a:avLst/>
          </a:prstGeom>
          <a:noFill/>
        </p:spPr>
        <p:txBody>
          <a:bodyPr wrap="square" rtlCol="0">
            <a:spAutoFit/>
          </a:bodyPr>
          <a:lstStyle/>
          <a:p>
            <a:r>
              <a:rPr lang="en-US" altLang="zh-TW" dirty="0"/>
              <a:t>Axis: A</a:t>
            </a:r>
            <a:endParaRPr lang="zh-TW" altLang="en-US" dirty="0"/>
          </a:p>
        </p:txBody>
      </p:sp>
      <p:sp>
        <p:nvSpPr>
          <p:cNvPr id="10" name="文字方塊 9">
            <a:extLst>
              <a:ext uri="{FF2B5EF4-FFF2-40B4-BE49-F238E27FC236}">
                <a16:creationId xmlns:a16="http://schemas.microsoft.com/office/drawing/2014/main" id="{ED181D1C-687F-3CE4-7D67-66B208258B2F}"/>
              </a:ext>
            </a:extLst>
          </p:cNvPr>
          <p:cNvSpPr txBox="1"/>
          <p:nvPr/>
        </p:nvSpPr>
        <p:spPr>
          <a:xfrm>
            <a:off x="4305327" y="3589610"/>
            <a:ext cx="906121" cy="369332"/>
          </a:xfrm>
          <a:prstGeom prst="rect">
            <a:avLst/>
          </a:prstGeom>
          <a:noFill/>
        </p:spPr>
        <p:txBody>
          <a:bodyPr wrap="square" rtlCol="0">
            <a:spAutoFit/>
          </a:bodyPr>
          <a:lstStyle/>
          <a:p>
            <a:r>
              <a:rPr lang="en-US" altLang="zh-TW" dirty="0"/>
              <a:t>Axis: B</a:t>
            </a:r>
            <a:endParaRPr lang="zh-TW" altLang="en-US" dirty="0"/>
          </a:p>
        </p:txBody>
      </p:sp>
      <p:sp>
        <p:nvSpPr>
          <p:cNvPr id="11" name="文字方塊 10">
            <a:extLst>
              <a:ext uri="{FF2B5EF4-FFF2-40B4-BE49-F238E27FC236}">
                <a16:creationId xmlns:a16="http://schemas.microsoft.com/office/drawing/2014/main" id="{EEC41D27-B099-476F-6C4A-42926D88DEC3}"/>
              </a:ext>
            </a:extLst>
          </p:cNvPr>
          <p:cNvSpPr txBox="1"/>
          <p:nvPr/>
        </p:nvSpPr>
        <p:spPr>
          <a:xfrm>
            <a:off x="7705109" y="3580831"/>
            <a:ext cx="906121" cy="369332"/>
          </a:xfrm>
          <a:prstGeom prst="rect">
            <a:avLst/>
          </a:prstGeom>
          <a:noFill/>
        </p:spPr>
        <p:txBody>
          <a:bodyPr wrap="square" rtlCol="0">
            <a:spAutoFit/>
          </a:bodyPr>
          <a:lstStyle/>
          <a:p>
            <a:r>
              <a:rPr lang="en-US" altLang="zh-TW" dirty="0"/>
              <a:t>Axis: C</a:t>
            </a:r>
            <a:endParaRPr lang="zh-TW" altLang="en-US" dirty="0"/>
          </a:p>
        </p:txBody>
      </p:sp>
      <p:pic>
        <p:nvPicPr>
          <p:cNvPr id="13" name="螢幕錄製 12">
            <a:hlinkClick r:id="" action="ppaction://media"/>
            <a:extLst>
              <a:ext uri="{FF2B5EF4-FFF2-40B4-BE49-F238E27FC236}">
                <a16:creationId xmlns:a16="http://schemas.microsoft.com/office/drawing/2014/main" id="{CE8F4CA8-21FA-2023-A089-0E4563FD3AC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346716" y="3950164"/>
            <a:ext cx="3081823" cy="1912436"/>
          </a:xfrm>
          <a:prstGeom prst="rect">
            <a:avLst/>
          </a:prstGeom>
        </p:spPr>
      </p:pic>
      <p:pic>
        <p:nvPicPr>
          <p:cNvPr id="18" name="圖片 17">
            <a:extLst>
              <a:ext uri="{FF2B5EF4-FFF2-40B4-BE49-F238E27FC236}">
                <a16:creationId xmlns:a16="http://schemas.microsoft.com/office/drawing/2014/main" id="{1A314A6B-47CE-0814-C9BA-EC28C8B90633}"/>
              </a:ext>
            </a:extLst>
          </p:cNvPr>
          <p:cNvPicPr>
            <a:picLocks noChangeAspect="1"/>
          </p:cNvPicPr>
          <p:nvPr/>
        </p:nvPicPr>
        <p:blipFill>
          <a:blip r:embed="rId10"/>
          <a:stretch>
            <a:fillRect/>
          </a:stretch>
        </p:blipFill>
        <p:spPr>
          <a:xfrm>
            <a:off x="5049314" y="1708263"/>
            <a:ext cx="4609971" cy="1449622"/>
          </a:xfrm>
          <a:prstGeom prst="rect">
            <a:avLst/>
          </a:prstGeom>
        </p:spPr>
      </p:pic>
      <p:sp>
        <p:nvSpPr>
          <p:cNvPr id="19" name="箭號: 向右 18">
            <a:extLst>
              <a:ext uri="{FF2B5EF4-FFF2-40B4-BE49-F238E27FC236}">
                <a16:creationId xmlns:a16="http://schemas.microsoft.com/office/drawing/2014/main" id="{71CCE434-1FAA-3EE8-A13A-E9785E6B0F77}"/>
              </a:ext>
            </a:extLst>
          </p:cNvPr>
          <p:cNvSpPr/>
          <p:nvPr/>
        </p:nvSpPr>
        <p:spPr>
          <a:xfrm>
            <a:off x="5622621" y="2753223"/>
            <a:ext cx="1098960" cy="4470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螢幕錄製 19">
            <a:hlinkClick r:id="" action="ppaction://media"/>
            <a:extLst>
              <a:ext uri="{FF2B5EF4-FFF2-40B4-BE49-F238E27FC236}">
                <a16:creationId xmlns:a16="http://schemas.microsoft.com/office/drawing/2014/main" id="{8AE28504-5CBE-200D-EF94-9F7C90174390}"/>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705109" y="3944852"/>
            <a:ext cx="3081823" cy="1923058"/>
          </a:xfrm>
          <a:prstGeom prst="rect">
            <a:avLst/>
          </a:prstGeom>
        </p:spPr>
      </p:pic>
    </p:spTree>
    <p:extLst>
      <p:ext uri="{BB962C8B-B14F-4D97-AF65-F5344CB8AC3E}">
        <p14:creationId xmlns:p14="http://schemas.microsoft.com/office/powerpoint/2010/main" val="1347579021"/>
      </p:ext>
    </p:extLst>
  </p:cSld>
  <p:clrMapOvr>
    <a:masterClrMapping/>
  </p:clrMapOvr>
  <mc:AlternateContent xmlns:mc="http://schemas.openxmlformats.org/markup-compatibility/2006">
    <mc:Choice xmlns:p14="http://schemas.microsoft.com/office/powerpoint/2010/main" Requires="p14">
      <p:transition spd="slow" p14:dur="2000" advTm="10388"/>
    </mc:Choice>
    <mc:Fallback>
      <p:transition spd="slow" advTm="10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22" fill="hold"/>
                                        <p:tgtEl>
                                          <p:spTgt spid="8"/>
                                        </p:tgtEl>
                                      </p:cBhvr>
                                    </p:cmd>
                                  </p:childTnLst>
                                </p:cTn>
                              </p:par>
                            </p:childTnLst>
                          </p:cTn>
                        </p:par>
                        <p:par>
                          <p:cTn id="7" fill="hold">
                            <p:stCondLst>
                              <p:cond delay="9122"/>
                            </p:stCondLst>
                            <p:childTnLst>
                              <p:par>
                                <p:cTn id="8" presetID="1" presetClass="mediacall" presetSubtype="0" fill="hold" nodeType="afterEffect">
                                  <p:stCondLst>
                                    <p:cond delay="0"/>
                                  </p:stCondLst>
                                  <p:childTnLst>
                                    <p:cmd type="call" cmd="playFrom(0.0)">
                                      <p:cBhvr>
                                        <p:cTn id="9" dur="11889" fill="hold"/>
                                        <p:tgtEl>
                                          <p:spTgt spid="13"/>
                                        </p:tgtEl>
                                      </p:cBhvr>
                                    </p:cmd>
                                  </p:childTnLst>
                                </p:cTn>
                              </p:par>
                            </p:childTnLst>
                          </p:cTn>
                        </p:par>
                        <p:par>
                          <p:cTn id="10" fill="hold">
                            <p:stCondLst>
                              <p:cond delay="21011"/>
                            </p:stCondLst>
                            <p:childTnLst>
                              <p:par>
                                <p:cTn id="11" presetID="1" presetClass="mediacall" presetSubtype="0" fill="hold" nodeType="afterEffect">
                                  <p:stCondLst>
                                    <p:cond delay="0"/>
                                  </p:stCondLst>
                                  <p:childTnLst>
                                    <p:cmd type="call" cmd="playFrom(0.0)">
                                      <p:cBhvr>
                                        <p:cTn id="12" dur="1097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fill="hold" display="0">
                  <p:stCondLst>
                    <p:cond delay="indefinite"/>
                  </p:stCondLst>
                </p:cTn>
                <p:tgtEl>
                  <p:spTgt spid="13"/>
                </p:tgtEl>
              </p:cMediaNode>
            </p:video>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3"/>
                                        </p:tgtEl>
                                      </p:cBhvr>
                                    </p:cmd>
                                  </p:childTnLst>
                                </p:cTn>
                              </p:par>
                            </p:childTnLst>
                          </p:cTn>
                        </p:par>
                      </p:childTnLst>
                    </p:cTn>
                  </p:par>
                </p:childTnLst>
              </p:cTn>
              <p:nextCondLst>
                <p:cond evt="onClick" delay="0">
                  <p:tgtEl>
                    <p:spTgt spid="13"/>
                  </p:tgtEl>
                </p:cond>
              </p:nextCondLst>
            </p:seq>
            <p:video>
              <p:cMediaNode vol="80000">
                <p:cTn id="25" fill="hold" display="0">
                  <p:stCondLst>
                    <p:cond delay="indefinite"/>
                  </p:stCondLst>
                </p:cTn>
                <p:tgtEl>
                  <p:spTgt spid="20"/>
                </p:tgtEl>
              </p:cMediaNode>
            </p:video>
            <p:seq concurrent="1" nextAc="seek">
              <p:cTn id="26" restart="whenNotActive" fill="hold" evtFilter="cancelBubble" nodeType="interactiveSeq">
                <p:stCondLst>
                  <p:cond evt="onClick" delay="0">
                    <p:tgtEl>
                      <p:spTgt spid="2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3B9AB0-C52D-EFEC-C189-DFFF5DCA21A9}"/>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Implementation &amp; Results</a:t>
            </a:r>
            <a:endParaRPr lang="zh-TW" altLang="en-US" dirty="0"/>
          </a:p>
        </p:txBody>
      </p:sp>
      <p:sp>
        <p:nvSpPr>
          <p:cNvPr id="4" name="投影片編號版面配置區 3">
            <a:extLst>
              <a:ext uri="{FF2B5EF4-FFF2-40B4-BE49-F238E27FC236}">
                <a16:creationId xmlns:a16="http://schemas.microsoft.com/office/drawing/2014/main" id="{1DE32343-46FE-A634-D99F-87CC6F1A5546}"/>
              </a:ext>
            </a:extLst>
          </p:cNvPr>
          <p:cNvSpPr>
            <a:spLocks noGrp="1"/>
          </p:cNvSpPr>
          <p:nvPr>
            <p:ph type="sldNum" sz="quarter" idx="12"/>
          </p:nvPr>
        </p:nvSpPr>
        <p:spPr/>
        <p:txBody>
          <a:bodyPr/>
          <a:lstStyle/>
          <a:p>
            <a:fld id="{7520E5B4-D332-4B56-B9B4-EA9F4891AE30}" type="slidenum">
              <a:rPr lang="zh-TW" altLang="en-US" smtClean="0"/>
              <a:t>19</a:t>
            </a:fld>
            <a:endParaRPr lang="zh-TW" altLang="en-US"/>
          </a:p>
        </p:txBody>
      </p:sp>
      <p:sp>
        <p:nvSpPr>
          <p:cNvPr id="7" name="文字方塊 6">
            <a:extLst>
              <a:ext uri="{FF2B5EF4-FFF2-40B4-BE49-F238E27FC236}">
                <a16:creationId xmlns:a16="http://schemas.microsoft.com/office/drawing/2014/main" id="{D40E36C4-5707-59EA-DFF3-244C561AF5C3}"/>
              </a:ext>
            </a:extLst>
          </p:cNvPr>
          <p:cNvSpPr txBox="1"/>
          <p:nvPr/>
        </p:nvSpPr>
        <p:spPr>
          <a:xfrm>
            <a:off x="1064472" y="1486367"/>
            <a:ext cx="3717684" cy="1323439"/>
          </a:xfrm>
          <a:prstGeom prst="rect">
            <a:avLst/>
          </a:prstGeom>
          <a:noFill/>
        </p:spPr>
        <p:txBody>
          <a:bodyPr wrap="none" rtlCol="0">
            <a:spAutoFit/>
          </a:bodyPr>
          <a:lstStyle/>
          <a:p>
            <a:r>
              <a:rPr lang="en-US" altLang="zh-TW" sz="2000" b="1" dirty="0">
                <a:latin typeface="Times New Roman" panose="02020603050405020304" pitchFamily="18" charset="0"/>
                <a:cs typeface="Times New Roman" panose="02020603050405020304" pitchFamily="18" charset="0"/>
              </a:rPr>
              <a:t>Best Val Results: </a:t>
            </a:r>
          </a:p>
          <a:p>
            <a:pPr lvl="1"/>
            <a:r>
              <a:rPr lang="en-US" altLang="zh-TW" sz="2000" dirty="0">
                <a:latin typeface="Times New Roman" panose="02020603050405020304" pitchFamily="18" charset="0"/>
                <a:cs typeface="Times New Roman" panose="02020603050405020304" pitchFamily="18" charset="0"/>
              </a:rPr>
              <a:t>Class 1 (Heart): 0.9051</a:t>
            </a:r>
          </a:p>
          <a:p>
            <a:pPr lvl="1"/>
            <a:r>
              <a:rPr lang="en-US" altLang="zh-TW" sz="2000" dirty="0">
                <a:latin typeface="Times New Roman" panose="02020603050405020304" pitchFamily="18" charset="0"/>
                <a:cs typeface="Times New Roman" panose="02020603050405020304" pitchFamily="18" charset="0"/>
              </a:rPr>
              <a:t>Class 2 (Pericardium): 0.7530</a:t>
            </a:r>
          </a:p>
          <a:p>
            <a:pPr lvl="1"/>
            <a:r>
              <a:rPr lang="en-US" altLang="zh-TW" sz="2000" dirty="0">
                <a:latin typeface="Times New Roman" panose="02020603050405020304" pitchFamily="18" charset="0"/>
                <a:cs typeface="Times New Roman" panose="02020603050405020304" pitchFamily="18" charset="0"/>
              </a:rPr>
              <a:t>Class 3 (Calcium): 0.0000</a:t>
            </a:r>
          </a:p>
        </p:txBody>
      </p:sp>
      <p:pic>
        <p:nvPicPr>
          <p:cNvPr id="12" name="圖片 11" descr="一張含有 文字, 圖表, 行, 繪圖 的圖片&#10;&#10;AI 產生的內容可能不正確。">
            <a:extLst>
              <a:ext uri="{FF2B5EF4-FFF2-40B4-BE49-F238E27FC236}">
                <a16:creationId xmlns:a16="http://schemas.microsoft.com/office/drawing/2014/main" id="{595325ED-E10D-F136-530B-79D99CF03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722" y="3152246"/>
            <a:ext cx="4459166" cy="3340629"/>
          </a:xfrm>
          <a:prstGeom prst="rect">
            <a:avLst/>
          </a:prstGeom>
        </p:spPr>
      </p:pic>
      <p:pic>
        <p:nvPicPr>
          <p:cNvPr id="14" name="圖片 13">
            <a:extLst>
              <a:ext uri="{FF2B5EF4-FFF2-40B4-BE49-F238E27FC236}">
                <a16:creationId xmlns:a16="http://schemas.microsoft.com/office/drawing/2014/main" id="{5E442476-5A3C-BC3E-4BD2-C93F169F0211}"/>
              </a:ext>
            </a:extLst>
          </p:cNvPr>
          <p:cNvPicPr>
            <a:picLocks noChangeAspect="1"/>
          </p:cNvPicPr>
          <p:nvPr/>
        </p:nvPicPr>
        <p:blipFill>
          <a:blip r:embed="rId3"/>
          <a:stretch>
            <a:fillRect/>
          </a:stretch>
        </p:blipFill>
        <p:spPr>
          <a:xfrm>
            <a:off x="5672553" y="1947521"/>
            <a:ext cx="5450107" cy="1289441"/>
          </a:xfrm>
          <a:prstGeom prst="rect">
            <a:avLst/>
          </a:prstGeom>
        </p:spPr>
      </p:pic>
      <p:sp>
        <p:nvSpPr>
          <p:cNvPr id="15" name="文字方塊 14">
            <a:extLst>
              <a:ext uri="{FF2B5EF4-FFF2-40B4-BE49-F238E27FC236}">
                <a16:creationId xmlns:a16="http://schemas.microsoft.com/office/drawing/2014/main" id="{5DC2C2BC-3ABD-B889-4E42-7FEB7325B975}"/>
              </a:ext>
            </a:extLst>
          </p:cNvPr>
          <p:cNvSpPr txBox="1"/>
          <p:nvPr/>
        </p:nvSpPr>
        <p:spPr>
          <a:xfrm>
            <a:off x="5605047" y="1467853"/>
            <a:ext cx="3426705" cy="400110"/>
          </a:xfrm>
          <a:prstGeom prst="rect">
            <a:avLst/>
          </a:prstGeom>
          <a:noFill/>
        </p:spPr>
        <p:txBody>
          <a:bodyPr wrap="square" rtlCol="0">
            <a:spAutoFit/>
          </a:bodyPr>
          <a:lstStyle/>
          <a:p>
            <a:r>
              <a:rPr lang="en-US" altLang="zh-TW" sz="2000" b="1" dirty="0">
                <a:latin typeface="Times New Roman" panose="02020603050405020304" pitchFamily="18" charset="0"/>
                <a:cs typeface="Times New Roman" panose="02020603050405020304" pitchFamily="18" charset="0"/>
              </a:rPr>
              <a:t>Best Score in competition:</a:t>
            </a:r>
            <a:endParaRPr lang="zh-TW" altLang="en-US" sz="2000" b="1" dirty="0">
              <a:latin typeface="Times New Roman" panose="02020603050405020304" pitchFamily="18" charset="0"/>
              <a:cs typeface="Times New Roman" panose="02020603050405020304" pitchFamily="18" charset="0"/>
            </a:endParaRPr>
          </a:p>
        </p:txBody>
      </p:sp>
      <p:cxnSp>
        <p:nvCxnSpPr>
          <p:cNvPr id="17" name="直線接點 16">
            <a:extLst>
              <a:ext uri="{FF2B5EF4-FFF2-40B4-BE49-F238E27FC236}">
                <a16:creationId xmlns:a16="http://schemas.microsoft.com/office/drawing/2014/main" id="{7F505AA1-6577-6A0F-A9FA-0E1B62DD1F7B}"/>
              </a:ext>
            </a:extLst>
          </p:cNvPr>
          <p:cNvCxnSpPr/>
          <p:nvPr/>
        </p:nvCxnSpPr>
        <p:spPr>
          <a:xfrm>
            <a:off x="5547769" y="1601734"/>
            <a:ext cx="0" cy="4754616"/>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圖片 20">
            <a:extLst>
              <a:ext uri="{FF2B5EF4-FFF2-40B4-BE49-F238E27FC236}">
                <a16:creationId xmlns:a16="http://schemas.microsoft.com/office/drawing/2014/main" id="{8F7D4DDD-CBE8-D719-88BE-1B71266C9B06}"/>
              </a:ext>
            </a:extLst>
          </p:cNvPr>
          <p:cNvPicPr>
            <a:picLocks noChangeAspect="1"/>
          </p:cNvPicPr>
          <p:nvPr/>
        </p:nvPicPr>
        <p:blipFill>
          <a:blip r:embed="rId4"/>
          <a:stretch>
            <a:fillRect/>
          </a:stretch>
        </p:blipFill>
        <p:spPr>
          <a:xfrm>
            <a:off x="6894927" y="3327018"/>
            <a:ext cx="3362412" cy="3029331"/>
          </a:xfrm>
          <a:prstGeom prst="rect">
            <a:avLst/>
          </a:prstGeom>
        </p:spPr>
      </p:pic>
    </p:spTree>
    <p:extLst>
      <p:ext uri="{BB962C8B-B14F-4D97-AF65-F5344CB8AC3E}">
        <p14:creationId xmlns:p14="http://schemas.microsoft.com/office/powerpoint/2010/main" val="2437276895"/>
      </p:ext>
    </p:extLst>
  </p:cSld>
  <p:clrMapOvr>
    <a:masterClrMapping/>
  </p:clrMapOvr>
  <mc:AlternateContent xmlns:mc="http://schemas.openxmlformats.org/markup-compatibility/2006">
    <mc:Choice xmlns:p14="http://schemas.microsoft.com/office/powerpoint/2010/main" Requires="p14">
      <p:transition spd="slow" p14:dur="2000" advTm="10388"/>
    </mc:Choice>
    <mc:Fallback>
      <p:transition spd="slow" advTm="1038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EA65CA-CF59-4E15-CF38-6526C9A00528}"/>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C0B01CDC-450A-0756-7807-4E3F1213EA55}"/>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Project Overview(</a:t>
            </a:r>
            <a:r>
              <a:rPr lang="en-US" altLang="zh-TW" dirty="0" err="1">
                <a:solidFill>
                  <a:srgbClr val="FF0000"/>
                </a:solidFill>
                <a:latin typeface="Times New Roman" panose="02020603050405020304" pitchFamily="18" charset="0"/>
                <a:cs typeface="Times New Roman" panose="02020603050405020304" pitchFamily="18" charset="0"/>
              </a:rPr>
              <a:t>Intoduction</a:t>
            </a:r>
            <a:r>
              <a:rPr lang="en-US" altLang="zh-TW" dirty="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Multi-Agents </a:t>
            </a:r>
            <a:r>
              <a:rPr lang="en-US" altLang="zh-TW" dirty="0">
                <a:solidFill>
                  <a:srgbClr val="FF0000"/>
                </a:solidFill>
                <a:latin typeface="Times New Roman" panose="02020603050405020304" pitchFamily="18" charset="0"/>
                <a:cs typeface="Times New Roman" panose="02020603050405020304" pitchFamily="18" charset="0"/>
              </a:rPr>
              <a:t>Related Work</a:t>
            </a:r>
          </a:p>
          <a:p>
            <a:r>
              <a:rPr lang="en-US" altLang="zh-TW" dirty="0">
                <a:latin typeface="Times New Roman" panose="02020603050405020304" pitchFamily="18" charset="0"/>
                <a:cs typeface="Times New Roman" panose="02020603050405020304" pitchFamily="18" charset="0"/>
              </a:rPr>
              <a:t>Multi-Agents Architecture diagram(</a:t>
            </a:r>
            <a:r>
              <a:rPr lang="en-US" altLang="zh-TW" dirty="0">
                <a:solidFill>
                  <a:srgbClr val="FF0000"/>
                </a:solidFill>
                <a:latin typeface="Times New Roman" panose="02020603050405020304" pitchFamily="18" charset="0"/>
                <a:cs typeface="Times New Roman" panose="02020603050405020304" pitchFamily="18" charset="0"/>
              </a:rPr>
              <a:t>Design &amp; Development</a:t>
            </a:r>
            <a:r>
              <a:rPr lang="en-US" altLang="zh-TW" dirty="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Agent Role Instruction &amp; Behavioral Guidelines (R &amp; B)</a:t>
            </a:r>
          </a:p>
          <a:p>
            <a:r>
              <a:rPr lang="en-US" altLang="zh-TW" dirty="0">
                <a:latin typeface="Times New Roman" panose="02020603050405020304" pitchFamily="18" charset="0"/>
                <a:cs typeface="Times New Roman" panose="02020603050405020304" pitchFamily="18" charset="0"/>
              </a:rPr>
              <a:t>Implementation &amp; Results</a:t>
            </a:r>
            <a:r>
              <a:rPr lang="en-US" altLang="zh-TW">
                <a:latin typeface="Times New Roman" panose="02020603050405020304" pitchFamily="18" charset="0"/>
                <a:cs typeface="Times New Roman" panose="02020603050405020304" pitchFamily="18" charset="0"/>
              </a:rPr>
              <a:t>(</a:t>
            </a:r>
            <a:r>
              <a:rPr lang="en-US" altLang="zh-TW">
                <a:solidFill>
                  <a:srgbClr val="FF0000"/>
                </a:solidFill>
                <a:latin typeface="Times New Roman" panose="02020603050405020304" pitchFamily="18" charset="0"/>
                <a:cs typeface="Times New Roman" panose="02020603050405020304" pitchFamily="18" charset="0"/>
              </a:rPr>
              <a:t>Demonstration &amp; Evaluation</a:t>
            </a:r>
            <a:r>
              <a:rPr lang="en-US" altLang="zh-TW" dirty="0">
                <a:latin typeface="Times New Roman" panose="02020603050405020304" pitchFamily="18" charset="0"/>
                <a:cs typeface="Times New Roman" panose="02020603050405020304" pitchFamily="18" charset="0"/>
              </a:rPr>
              <a:t>)</a:t>
            </a:r>
          </a:p>
          <a:p>
            <a:r>
              <a:rPr lang="en-US" altLang="zh-TW" dirty="0">
                <a:solidFill>
                  <a:srgbClr val="FF0000"/>
                </a:solidFill>
                <a:latin typeface="Times New Roman" panose="02020603050405020304" pitchFamily="18" charset="0"/>
                <a:cs typeface="Times New Roman" panose="02020603050405020304" pitchFamily="18" charset="0"/>
              </a:rPr>
              <a:t>Conclusion</a:t>
            </a:r>
            <a:r>
              <a:rPr lang="en-US" altLang="zh-TW" dirty="0">
                <a:latin typeface="Times New Roman" panose="02020603050405020304" pitchFamily="18" charset="0"/>
                <a:cs typeface="Times New Roman" panose="02020603050405020304" pitchFamily="18" charset="0"/>
              </a:rPr>
              <a:t> &amp; Future</a:t>
            </a:r>
          </a:p>
          <a:p>
            <a:endParaRPr lang="zh-TW" altLang="en-US"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5D3F98D7-5E6E-A248-A499-84A0F9B9E68A}"/>
              </a:ext>
            </a:extLst>
          </p:cNvPr>
          <p:cNvSpPr>
            <a:spLocks noGrp="1"/>
          </p:cNvSpPr>
          <p:nvPr>
            <p:ph type="sldNum" sz="quarter" idx="12"/>
          </p:nvPr>
        </p:nvSpPr>
        <p:spPr/>
        <p:txBody>
          <a:bodyPr/>
          <a:lstStyle/>
          <a:p>
            <a:fld id="{7520E5B4-D332-4B56-B9B4-EA9F4891AE30}" type="slidenum">
              <a:rPr lang="zh-TW" altLang="en-US" smtClean="0"/>
              <a:t>2</a:t>
            </a:fld>
            <a:endParaRPr lang="zh-TW" altLang="en-US"/>
          </a:p>
        </p:txBody>
      </p:sp>
    </p:spTree>
    <p:extLst>
      <p:ext uri="{BB962C8B-B14F-4D97-AF65-F5344CB8AC3E}">
        <p14:creationId xmlns:p14="http://schemas.microsoft.com/office/powerpoint/2010/main" val="2965905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3B9AB0-C52D-EFEC-C189-DFFF5DCA21A9}"/>
              </a:ext>
            </a:extLst>
          </p:cNvPr>
          <p:cNvSpPr>
            <a:spLocks noGrp="1"/>
          </p:cNvSpPr>
          <p:nvPr>
            <p:ph type="title"/>
          </p:nvPr>
        </p:nvSpPr>
        <p:spPr/>
        <p:txBody>
          <a:bodyPr/>
          <a:lstStyle/>
          <a:p>
            <a:r>
              <a:rPr lang="en-US" altLang="zh-TW" sz="4400" dirty="0">
                <a:latin typeface="Times New Roman" panose="02020603050405020304" pitchFamily="18" charset="0"/>
                <a:cs typeface="Times New Roman" panose="02020603050405020304" pitchFamily="18" charset="0"/>
              </a:rPr>
              <a:t>Discussion</a:t>
            </a:r>
          </a:p>
        </p:txBody>
      </p:sp>
      <p:sp>
        <p:nvSpPr>
          <p:cNvPr id="4" name="投影片編號版面配置區 3">
            <a:extLst>
              <a:ext uri="{FF2B5EF4-FFF2-40B4-BE49-F238E27FC236}">
                <a16:creationId xmlns:a16="http://schemas.microsoft.com/office/drawing/2014/main" id="{1DE32343-46FE-A634-D99F-87CC6F1A5546}"/>
              </a:ext>
            </a:extLst>
          </p:cNvPr>
          <p:cNvSpPr>
            <a:spLocks noGrp="1"/>
          </p:cNvSpPr>
          <p:nvPr>
            <p:ph type="sldNum" sz="quarter" idx="12"/>
          </p:nvPr>
        </p:nvSpPr>
        <p:spPr/>
        <p:txBody>
          <a:bodyPr/>
          <a:lstStyle/>
          <a:p>
            <a:fld id="{7520E5B4-D332-4B56-B9B4-EA9F4891AE30}" type="slidenum">
              <a:rPr lang="zh-TW" altLang="en-US" smtClean="0"/>
              <a:t>20</a:t>
            </a:fld>
            <a:endParaRPr lang="zh-TW" altLang="en-US"/>
          </a:p>
        </p:txBody>
      </p:sp>
      <p:sp>
        <p:nvSpPr>
          <p:cNvPr id="5" name="文字方塊 4">
            <a:extLst>
              <a:ext uri="{FF2B5EF4-FFF2-40B4-BE49-F238E27FC236}">
                <a16:creationId xmlns:a16="http://schemas.microsoft.com/office/drawing/2014/main" id="{58A4D41E-42A2-2ACA-C941-AE9AA51BE921}"/>
              </a:ext>
            </a:extLst>
          </p:cNvPr>
          <p:cNvSpPr txBox="1"/>
          <p:nvPr/>
        </p:nvSpPr>
        <p:spPr>
          <a:xfrm>
            <a:off x="838200" y="1414562"/>
            <a:ext cx="6724918" cy="5078313"/>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心肌</a:t>
            </a:r>
            <a:r>
              <a:rPr lang="en-US" altLang="zh-TW" dirty="0">
                <a:latin typeface="標楷體" panose="03000509000000000000" pitchFamily="65" charset="-12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藍色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segmentation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看起來邊界粗糙、破碎、局部凹凸明顯。</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可能是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邊界辨識困難</a:t>
            </a: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對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myocardium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外形學習不足</a:t>
            </a: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對不同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的連續性不穩</a:t>
            </a:r>
          </a:p>
          <a:p>
            <a:endParaRPr lang="en-US" altLang="zh-TW" dirty="0">
              <a:latin typeface="標楷體" panose="03000509000000000000" pitchFamily="65" charset="-120"/>
              <a:ea typeface="標楷體" panose="03000509000000000000" pitchFamily="65" charset="-12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後續可行方法</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增加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data augmentation</a:t>
            </a: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random intensity shift</a:t>
            </a: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random contrast / brightness</a:t>
            </a: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elastic deformation</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small rotation/translation</a:t>
            </a:r>
          </a:p>
          <a:p>
            <a:pPr lvl="1"/>
            <a:r>
              <a:rPr lang="zh-TW" altLang="en-US" dirty="0">
                <a:latin typeface="Times New Roman" panose="02020603050405020304" pitchFamily="18" charset="0"/>
                <a:ea typeface="標楷體" panose="03000509000000000000" pitchFamily="65" charset="-120"/>
                <a:cs typeface="Times New Roman" panose="02020603050405020304" pitchFamily="18" charset="0"/>
              </a:rPr>
              <a:t>讓模型學到心肌外形不會因影像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noise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改變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lvl="1">
              <a:buFont typeface="Arial" panose="020B0604020202020204" pitchFamily="34" charset="0"/>
              <a:buChar char="•"/>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多階段模型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Stage 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：找心臟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ROI</a:t>
            </a: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Stage 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ROI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裡做精細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segmentation</a:t>
            </a:r>
          </a:p>
          <a:p>
            <a:pPr lvl="1"/>
            <a:r>
              <a:rPr lang="zh-TW" altLang="en-US" dirty="0">
                <a:latin typeface="Times New Roman" panose="02020603050405020304" pitchFamily="18" charset="0"/>
                <a:ea typeface="標楷體" panose="03000509000000000000" pitchFamily="65" charset="-120"/>
                <a:cs typeface="Times New Roman" panose="02020603050405020304" pitchFamily="18" charset="0"/>
              </a:rPr>
              <a:t>降低模型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segmentation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的空間錯誤</a:t>
            </a:r>
          </a:p>
        </p:txBody>
      </p:sp>
      <p:pic>
        <p:nvPicPr>
          <p:cNvPr id="8" name="圖片 7">
            <a:extLst>
              <a:ext uri="{FF2B5EF4-FFF2-40B4-BE49-F238E27FC236}">
                <a16:creationId xmlns:a16="http://schemas.microsoft.com/office/drawing/2014/main" id="{2AF12DB4-870C-A5C6-CD77-3D6403C3CAC5}"/>
              </a:ext>
            </a:extLst>
          </p:cNvPr>
          <p:cNvPicPr>
            <a:picLocks noChangeAspect="1"/>
          </p:cNvPicPr>
          <p:nvPr/>
        </p:nvPicPr>
        <p:blipFill>
          <a:blip r:embed="rId2"/>
          <a:stretch>
            <a:fillRect/>
          </a:stretch>
        </p:blipFill>
        <p:spPr>
          <a:xfrm>
            <a:off x="7728856" y="698876"/>
            <a:ext cx="3365235" cy="2125412"/>
          </a:xfrm>
          <a:prstGeom prst="rect">
            <a:avLst/>
          </a:prstGeom>
        </p:spPr>
      </p:pic>
      <p:sp>
        <p:nvSpPr>
          <p:cNvPr id="10" name="文字方塊 9">
            <a:extLst>
              <a:ext uri="{FF2B5EF4-FFF2-40B4-BE49-F238E27FC236}">
                <a16:creationId xmlns:a16="http://schemas.microsoft.com/office/drawing/2014/main" id="{42658C34-9CE1-8568-E19C-424FDDCA9D71}"/>
              </a:ext>
            </a:extLst>
          </p:cNvPr>
          <p:cNvSpPr txBox="1"/>
          <p:nvPr/>
        </p:nvSpPr>
        <p:spPr>
          <a:xfrm>
            <a:off x="6096000" y="3365920"/>
            <a:ext cx="6096000" cy="2585323"/>
          </a:xfrm>
          <a:prstGeom prst="rect">
            <a:avLst/>
          </a:prstGeom>
          <a:noFill/>
        </p:spPr>
        <p:txBody>
          <a:bodyPr wrap="squar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後處理</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Conditional Random Field (CRF) refinement</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       能讓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segmentation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邊界貼近真實器官輪廓。</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修改模型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超參數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使用其他模型預測並進行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bagging</a:t>
            </a: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使用不同的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Loss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function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a:extLst>
              <a:ext uri="{FF2B5EF4-FFF2-40B4-BE49-F238E27FC236}">
                <a16:creationId xmlns:a16="http://schemas.microsoft.com/office/drawing/2014/main" id="{E3248D2C-3617-BB2D-408F-0A54AB6467EC}"/>
              </a:ext>
            </a:extLst>
          </p:cNvPr>
          <p:cNvSpPr txBox="1"/>
          <p:nvPr/>
        </p:nvSpPr>
        <p:spPr>
          <a:xfrm>
            <a:off x="5392813" y="601355"/>
            <a:ext cx="6097022" cy="646331"/>
          </a:xfrm>
          <a:prstGeom prst="rect">
            <a:avLst/>
          </a:prstGeom>
          <a:noFill/>
        </p:spPr>
        <p:txBody>
          <a:bodyPr wrap="square">
            <a:spAutoFit/>
          </a:bodyPr>
          <a:lstStyle/>
          <a:p>
            <a:r>
              <a:rPr lang="en-US" altLang="zh-TW" dirty="0">
                <a:solidFill>
                  <a:schemeClr val="accent1">
                    <a:lumMod val="60000"/>
                    <a:lumOff val="40000"/>
                  </a:schemeClr>
                </a:solidFill>
              </a:rPr>
              <a:t>Blue</a:t>
            </a:r>
            <a:r>
              <a:rPr lang="en-US" altLang="zh-TW" dirty="0"/>
              <a:t>:  Model Predict</a:t>
            </a:r>
          </a:p>
          <a:p>
            <a:r>
              <a:rPr lang="en-US" altLang="zh-TW" dirty="0">
                <a:solidFill>
                  <a:schemeClr val="accent6"/>
                </a:solidFill>
              </a:rPr>
              <a:t>Green</a:t>
            </a:r>
            <a:r>
              <a:rPr lang="en-US" altLang="zh-TW" dirty="0"/>
              <a:t>: GT</a:t>
            </a:r>
            <a:endParaRPr lang="zh-TW" altLang="en-US" dirty="0"/>
          </a:p>
        </p:txBody>
      </p:sp>
    </p:spTree>
    <p:extLst>
      <p:ext uri="{BB962C8B-B14F-4D97-AF65-F5344CB8AC3E}">
        <p14:creationId xmlns:p14="http://schemas.microsoft.com/office/powerpoint/2010/main" val="2249772971"/>
      </p:ext>
    </p:extLst>
  </p:cSld>
  <p:clrMapOvr>
    <a:masterClrMapping/>
  </p:clrMapOvr>
  <mc:AlternateContent xmlns:mc="http://schemas.openxmlformats.org/markup-compatibility/2006">
    <mc:Choice xmlns:p14="http://schemas.microsoft.com/office/powerpoint/2010/main" Requires="p14">
      <p:transition spd="slow" p14:dur="2000" advTm="10388"/>
    </mc:Choice>
    <mc:Fallback>
      <p:transition spd="slow" advTm="1038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3B9AB0-C52D-EFEC-C189-DFFF5DCA21A9}"/>
              </a:ext>
            </a:extLst>
          </p:cNvPr>
          <p:cNvSpPr>
            <a:spLocks noGrp="1"/>
          </p:cNvSpPr>
          <p:nvPr>
            <p:ph type="title"/>
          </p:nvPr>
        </p:nvSpPr>
        <p:spPr/>
        <p:txBody>
          <a:bodyPr/>
          <a:lstStyle/>
          <a:p>
            <a:r>
              <a:rPr lang="en-US" altLang="zh-TW" sz="4400" dirty="0">
                <a:latin typeface="Times New Roman" panose="02020603050405020304" pitchFamily="18" charset="0"/>
                <a:cs typeface="Times New Roman" panose="02020603050405020304" pitchFamily="18" charset="0"/>
              </a:rPr>
              <a:t>Discussion</a:t>
            </a:r>
          </a:p>
        </p:txBody>
      </p:sp>
      <p:sp>
        <p:nvSpPr>
          <p:cNvPr id="4" name="投影片編號版面配置區 3">
            <a:extLst>
              <a:ext uri="{FF2B5EF4-FFF2-40B4-BE49-F238E27FC236}">
                <a16:creationId xmlns:a16="http://schemas.microsoft.com/office/drawing/2014/main" id="{1DE32343-46FE-A634-D99F-87CC6F1A5546}"/>
              </a:ext>
            </a:extLst>
          </p:cNvPr>
          <p:cNvSpPr>
            <a:spLocks noGrp="1"/>
          </p:cNvSpPr>
          <p:nvPr>
            <p:ph type="sldNum" sz="quarter" idx="12"/>
          </p:nvPr>
        </p:nvSpPr>
        <p:spPr/>
        <p:txBody>
          <a:bodyPr/>
          <a:lstStyle/>
          <a:p>
            <a:fld id="{7520E5B4-D332-4B56-B9B4-EA9F4891AE30}" type="slidenum">
              <a:rPr lang="zh-TW" altLang="en-US" smtClean="0"/>
              <a:t>21</a:t>
            </a:fld>
            <a:endParaRPr lang="zh-TW" altLang="en-US"/>
          </a:p>
        </p:txBody>
      </p:sp>
      <p:sp>
        <p:nvSpPr>
          <p:cNvPr id="5" name="文字方塊 4">
            <a:extLst>
              <a:ext uri="{FF2B5EF4-FFF2-40B4-BE49-F238E27FC236}">
                <a16:creationId xmlns:a16="http://schemas.microsoft.com/office/drawing/2014/main" id="{58A4D41E-42A2-2ACA-C941-AE9AA51BE921}"/>
              </a:ext>
            </a:extLst>
          </p:cNvPr>
          <p:cNvSpPr txBox="1"/>
          <p:nvPr/>
        </p:nvSpPr>
        <p:spPr>
          <a:xfrm>
            <a:off x="838200" y="1405037"/>
            <a:ext cx="6581328" cy="2585323"/>
          </a:xfrm>
          <a:prstGeom prst="rect">
            <a:avLst/>
          </a:prstGeom>
          <a:noFill/>
        </p:spPr>
        <p:txBody>
          <a:bodyPr wrap="square" rtlCol="0">
            <a:spAutoFit/>
          </a:bodyPr>
          <a:lstStyle/>
          <a:p>
            <a:r>
              <a:rPr lang="en-US" altLang="zh-TW" sz="1800" dirty="0">
                <a:latin typeface="Times New Roman" panose="02020603050405020304" pitchFamily="18" charset="0"/>
                <a:cs typeface="Times New Roman" panose="02020603050405020304" pitchFamily="18" charset="0"/>
              </a:rPr>
              <a:t>Aortic valve </a:t>
            </a:r>
            <a:r>
              <a:rPr lang="en-US" altLang="zh-TW" dirty="0">
                <a:latin typeface="標楷體" panose="03000509000000000000" pitchFamily="65" charset="-12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藍色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segmentation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看起來邊界粗糙，破碎</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標楷體" panose="03000509000000000000" pitchFamily="65" charset="-120"/>
                <a:ea typeface="標楷體" panose="03000509000000000000" pitchFamily="65" charset="-120"/>
              </a:rPr>
              <a:t>可能是</a:t>
            </a:r>
            <a:r>
              <a:rPr lang="en-US" altLang="zh-TW" dirty="0">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主動脈瓣根部（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aortic valve / aortic root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）的邊界在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上非常弱，尤其是：</a:t>
            </a:r>
          </a:p>
          <a:p>
            <a:pPr lvl="1">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軟組織密度變化不明顯</a:t>
            </a:r>
          </a:p>
          <a:p>
            <a:pPr lvl="1">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 partial volume effect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（部分體積效應）</a:t>
            </a:r>
          </a:p>
          <a:p>
            <a:pPr lvl="1">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金屬支架、鈣化造成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noise</a:t>
            </a:r>
          </a:p>
          <a:p>
            <a:pPr lvl="1"/>
            <a:r>
              <a:rPr lang="zh-TW" altLang="en-US" dirty="0">
                <a:latin typeface="Times New Roman" panose="02020603050405020304" pitchFamily="18" charset="0"/>
                <a:ea typeface="標楷體" panose="03000509000000000000" pitchFamily="65" charset="-120"/>
                <a:cs typeface="Times New Roman" panose="02020603050405020304" pitchFamily="18" charset="0"/>
              </a:rPr>
              <a:t>造成對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segmentation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模型來說，邊界不明確導致預測片段化</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lvl="1"/>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圖片 12">
            <a:extLst>
              <a:ext uri="{FF2B5EF4-FFF2-40B4-BE49-F238E27FC236}">
                <a16:creationId xmlns:a16="http://schemas.microsoft.com/office/drawing/2014/main" id="{F8BB8965-23DB-E161-EFE0-84ECABB43B15}"/>
              </a:ext>
            </a:extLst>
          </p:cNvPr>
          <p:cNvPicPr>
            <a:picLocks noChangeAspect="1"/>
          </p:cNvPicPr>
          <p:nvPr/>
        </p:nvPicPr>
        <p:blipFill>
          <a:blip r:embed="rId2"/>
          <a:stretch>
            <a:fillRect/>
          </a:stretch>
        </p:blipFill>
        <p:spPr>
          <a:xfrm>
            <a:off x="8043981" y="804653"/>
            <a:ext cx="3856419" cy="2093983"/>
          </a:xfrm>
          <a:prstGeom prst="rect">
            <a:avLst/>
          </a:prstGeom>
        </p:spPr>
      </p:pic>
      <p:sp>
        <p:nvSpPr>
          <p:cNvPr id="6" name="文字方塊 5">
            <a:extLst>
              <a:ext uri="{FF2B5EF4-FFF2-40B4-BE49-F238E27FC236}">
                <a16:creationId xmlns:a16="http://schemas.microsoft.com/office/drawing/2014/main" id="{3CE3925E-9F20-C931-413B-A8E549BAA16A}"/>
              </a:ext>
            </a:extLst>
          </p:cNvPr>
          <p:cNvSpPr txBox="1"/>
          <p:nvPr/>
        </p:nvSpPr>
        <p:spPr>
          <a:xfrm>
            <a:off x="838200" y="3959121"/>
            <a:ext cx="8778342" cy="2031325"/>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後續可行</a:t>
            </a:r>
            <a:r>
              <a:rPr lang="zh-TW" altLang="en-US" dirty="0">
                <a:latin typeface="標楷體" panose="03000509000000000000" pitchFamily="65" charset="-120"/>
                <a:ea typeface="標楷體" panose="03000509000000000000" pitchFamily="65" charset="-120"/>
              </a:rPr>
              <a:t>方法</a:t>
            </a:r>
            <a:r>
              <a:rPr lang="en-US" altLang="zh-TW" dirty="0">
                <a:latin typeface="標楷體" panose="03000509000000000000" pitchFamily="65" charset="-120"/>
                <a:ea typeface="標楷體" panose="03000509000000000000" pitchFamily="65" charset="-120"/>
              </a:rPr>
              <a:t>:</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預處理</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用心臟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血管適合的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HU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範圍如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[-300, 700]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min-max normalize or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z-score</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後處理</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取最大連通</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closing </a:t>
            </a: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remove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small</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objects</a:t>
            </a:r>
          </a:p>
        </p:txBody>
      </p:sp>
      <p:sp>
        <p:nvSpPr>
          <p:cNvPr id="12" name="文字方塊 11">
            <a:extLst>
              <a:ext uri="{FF2B5EF4-FFF2-40B4-BE49-F238E27FC236}">
                <a16:creationId xmlns:a16="http://schemas.microsoft.com/office/drawing/2014/main" id="{83676B76-F323-36CE-87A7-FEF7A68B5986}"/>
              </a:ext>
            </a:extLst>
          </p:cNvPr>
          <p:cNvSpPr txBox="1"/>
          <p:nvPr/>
        </p:nvSpPr>
        <p:spPr>
          <a:xfrm>
            <a:off x="3358426" y="4062596"/>
            <a:ext cx="6097022" cy="461665"/>
          </a:xfrm>
          <a:prstGeom prst="rect">
            <a:avLst/>
          </a:prstGeom>
          <a:noFill/>
        </p:spPr>
        <p:txBody>
          <a:bodyPr wrap="square">
            <a:spAutoFit/>
          </a:bodyPr>
          <a:lstStyle/>
          <a:p>
            <a:r>
              <a:rPr lang="en-US" altLang="zh-TW" sz="1200" b="1"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HU = Hounsfield Unit</a:t>
            </a:r>
            <a:r>
              <a:rPr lang="zh-TW" altLang="en-US" sz="1200" b="1"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（海氏單位）</a:t>
            </a:r>
            <a:br>
              <a:rPr lang="zh-TW" altLang="en-US" sz="1200"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200"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是 </a:t>
            </a:r>
            <a:r>
              <a:rPr lang="en-US" altLang="zh-TW" sz="1200" b="1"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CT</a:t>
            </a:r>
            <a:r>
              <a:rPr lang="zh-TW" altLang="en-US" sz="1200" b="1"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（電腦斷層）專用的密度單位</a:t>
            </a:r>
            <a:r>
              <a:rPr lang="zh-TW" altLang="en-US" sz="1200"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，用來表示不同物質對 </a:t>
            </a:r>
            <a:r>
              <a:rPr lang="en-US" altLang="zh-TW" sz="1200"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X </a:t>
            </a:r>
            <a:r>
              <a:rPr lang="zh-TW" altLang="en-US" sz="1200"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光衰減的程度。</a:t>
            </a:r>
          </a:p>
        </p:txBody>
      </p:sp>
      <p:pic>
        <p:nvPicPr>
          <p:cNvPr id="15" name="圖片 14">
            <a:extLst>
              <a:ext uri="{FF2B5EF4-FFF2-40B4-BE49-F238E27FC236}">
                <a16:creationId xmlns:a16="http://schemas.microsoft.com/office/drawing/2014/main" id="{BA9D7ECE-910F-7C65-F06B-A55F283391BA}"/>
              </a:ext>
            </a:extLst>
          </p:cNvPr>
          <p:cNvPicPr>
            <a:picLocks noChangeAspect="1"/>
          </p:cNvPicPr>
          <p:nvPr/>
        </p:nvPicPr>
        <p:blipFill>
          <a:blip r:embed="rId3"/>
          <a:stretch>
            <a:fillRect/>
          </a:stretch>
        </p:blipFill>
        <p:spPr>
          <a:xfrm>
            <a:off x="9162704" y="3300932"/>
            <a:ext cx="2737696" cy="2653122"/>
          </a:xfrm>
          <a:prstGeom prst="rect">
            <a:avLst/>
          </a:prstGeom>
        </p:spPr>
      </p:pic>
      <p:sp>
        <p:nvSpPr>
          <p:cNvPr id="16" name="文字方塊 15">
            <a:extLst>
              <a:ext uri="{FF2B5EF4-FFF2-40B4-BE49-F238E27FC236}">
                <a16:creationId xmlns:a16="http://schemas.microsoft.com/office/drawing/2014/main" id="{AF7DEF97-24E5-5247-8470-585E144BF357}"/>
              </a:ext>
            </a:extLst>
          </p:cNvPr>
          <p:cNvSpPr txBox="1"/>
          <p:nvPr/>
        </p:nvSpPr>
        <p:spPr>
          <a:xfrm>
            <a:off x="5569005" y="768261"/>
            <a:ext cx="6097022" cy="646331"/>
          </a:xfrm>
          <a:prstGeom prst="rect">
            <a:avLst/>
          </a:prstGeom>
          <a:noFill/>
        </p:spPr>
        <p:txBody>
          <a:bodyPr wrap="square">
            <a:spAutoFit/>
          </a:bodyPr>
          <a:lstStyle/>
          <a:p>
            <a:r>
              <a:rPr lang="en-US" altLang="zh-TW" dirty="0">
                <a:solidFill>
                  <a:schemeClr val="accent1">
                    <a:lumMod val="60000"/>
                    <a:lumOff val="40000"/>
                  </a:schemeClr>
                </a:solidFill>
              </a:rPr>
              <a:t>Blue</a:t>
            </a:r>
            <a:r>
              <a:rPr lang="en-US" altLang="zh-TW" dirty="0"/>
              <a:t>:  Model Predict</a:t>
            </a:r>
          </a:p>
          <a:p>
            <a:r>
              <a:rPr lang="en-US" altLang="zh-TW" dirty="0">
                <a:solidFill>
                  <a:schemeClr val="accent6"/>
                </a:solidFill>
              </a:rPr>
              <a:t>Green</a:t>
            </a:r>
            <a:r>
              <a:rPr lang="en-US" altLang="zh-TW" dirty="0"/>
              <a:t>: GT</a:t>
            </a:r>
            <a:endParaRPr lang="zh-TW" altLang="en-US" dirty="0"/>
          </a:p>
        </p:txBody>
      </p:sp>
    </p:spTree>
    <p:extLst>
      <p:ext uri="{BB962C8B-B14F-4D97-AF65-F5344CB8AC3E}">
        <p14:creationId xmlns:p14="http://schemas.microsoft.com/office/powerpoint/2010/main" val="3268305953"/>
      </p:ext>
    </p:extLst>
  </p:cSld>
  <p:clrMapOvr>
    <a:masterClrMapping/>
  </p:clrMapOvr>
  <mc:AlternateContent xmlns:mc="http://schemas.openxmlformats.org/markup-compatibility/2006">
    <mc:Choice xmlns:p14="http://schemas.microsoft.com/office/powerpoint/2010/main" Requires="p14">
      <p:transition spd="slow" p14:dur="2000" advTm="10388"/>
    </mc:Choice>
    <mc:Fallback>
      <p:transition spd="slow" advTm="1038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3B9AB0-C52D-EFEC-C189-DFFF5DCA21A9}"/>
              </a:ext>
            </a:extLst>
          </p:cNvPr>
          <p:cNvSpPr>
            <a:spLocks noGrp="1"/>
          </p:cNvSpPr>
          <p:nvPr>
            <p:ph type="title"/>
          </p:nvPr>
        </p:nvSpPr>
        <p:spPr/>
        <p:txBody>
          <a:bodyPr/>
          <a:lstStyle/>
          <a:p>
            <a:r>
              <a:rPr lang="en-US" altLang="zh-TW" sz="4400" dirty="0">
                <a:latin typeface="Times New Roman" panose="02020603050405020304" pitchFamily="18" charset="0"/>
                <a:cs typeface="Times New Roman" panose="02020603050405020304" pitchFamily="18" charset="0"/>
              </a:rPr>
              <a:t>Discussion</a:t>
            </a:r>
          </a:p>
        </p:txBody>
      </p:sp>
      <p:sp>
        <p:nvSpPr>
          <p:cNvPr id="4" name="投影片編號版面配置區 3">
            <a:extLst>
              <a:ext uri="{FF2B5EF4-FFF2-40B4-BE49-F238E27FC236}">
                <a16:creationId xmlns:a16="http://schemas.microsoft.com/office/drawing/2014/main" id="{1DE32343-46FE-A634-D99F-87CC6F1A5546}"/>
              </a:ext>
            </a:extLst>
          </p:cNvPr>
          <p:cNvSpPr>
            <a:spLocks noGrp="1"/>
          </p:cNvSpPr>
          <p:nvPr>
            <p:ph type="sldNum" sz="quarter" idx="12"/>
          </p:nvPr>
        </p:nvSpPr>
        <p:spPr/>
        <p:txBody>
          <a:bodyPr/>
          <a:lstStyle/>
          <a:p>
            <a:fld id="{7520E5B4-D332-4B56-B9B4-EA9F4891AE30}" type="slidenum">
              <a:rPr lang="zh-TW" altLang="en-US" smtClean="0"/>
              <a:t>22</a:t>
            </a:fld>
            <a:endParaRPr lang="zh-TW" altLang="en-US"/>
          </a:p>
        </p:txBody>
      </p:sp>
      <p:sp>
        <p:nvSpPr>
          <p:cNvPr id="5" name="文字方塊 4">
            <a:extLst>
              <a:ext uri="{FF2B5EF4-FFF2-40B4-BE49-F238E27FC236}">
                <a16:creationId xmlns:a16="http://schemas.microsoft.com/office/drawing/2014/main" id="{58A4D41E-42A2-2ACA-C941-AE9AA51BE921}"/>
              </a:ext>
            </a:extLst>
          </p:cNvPr>
          <p:cNvSpPr txBox="1"/>
          <p:nvPr/>
        </p:nvSpPr>
        <p:spPr>
          <a:xfrm>
            <a:off x="838200" y="1405037"/>
            <a:ext cx="6581328" cy="1477328"/>
          </a:xfrm>
          <a:prstGeom prst="rect">
            <a:avLst/>
          </a:prstGeom>
          <a:noFill/>
        </p:spPr>
        <p:txBody>
          <a:bodyPr wrap="square" rtlCol="0">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Calcification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Class3 dice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曲線可看出模型沒有預測出鈣化區域</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標楷體" panose="03000509000000000000" pitchFamily="65" charset="-120"/>
                <a:ea typeface="標楷體" panose="03000509000000000000" pitchFamily="65" charset="-120"/>
              </a:rPr>
              <a:t>可能是</a:t>
            </a:r>
            <a:r>
              <a:rPr lang="en-US" altLang="zh-TW" dirty="0">
                <a:latin typeface="標楷體" panose="03000509000000000000" pitchFamily="65" charset="-120"/>
                <a:ea typeface="標楷體" panose="03000509000000000000" pitchFamily="65" charset="-12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目標過小</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缺少樣本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僅有少數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都有鈣化</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742950" lvl="1" indent="-285750">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GT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標註不良</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文字方塊 5">
            <a:extLst>
              <a:ext uri="{FF2B5EF4-FFF2-40B4-BE49-F238E27FC236}">
                <a16:creationId xmlns:a16="http://schemas.microsoft.com/office/drawing/2014/main" id="{3CE3925E-9F20-C931-413B-A8E549BAA16A}"/>
              </a:ext>
            </a:extLst>
          </p:cNvPr>
          <p:cNvSpPr txBox="1"/>
          <p:nvPr/>
        </p:nvSpPr>
        <p:spPr>
          <a:xfrm>
            <a:off x="838200" y="3004005"/>
            <a:ext cx="8778342" cy="3416320"/>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後續可行</a:t>
            </a:r>
            <a:r>
              <a:rPr lang="zh-TW" altLang="en-US" dirty="0">
                <a:latin typeface="標楷體" panose="03000509000000000000" pitchFamily="65" charset="-120"/>
                <a:ea typeface="標楷體" panose="03000509000000000000" pitchFamily="65" charset="-120"/>
              </a:rPr>
              <a:t>方法</a:t>
            </a:r>
            <a:r>
              <a:rPr lang="en-US" altLang="zh-TW" dirty="0">
                <a:latin typeface="標楷體" panose="03000509000000000000" pitchFamily="65" charset="-120"/>
                <a:ea typeface="標楷體" panose="03000509000000000000" pitchFamily="65" charset="-120"/>
              </a:rPr>
              <a:t>:</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調整類別權重比例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賦予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class3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較大權重使模型趨向找出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class3</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獨立訓練</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由於不是每筆</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都有鈣化，嘗試只使用有鈣化的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進行訓練，針對每筆</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Case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再移除沒有鈣化的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增加資料</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由於比賽規定不能自己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Gan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資料，可找有沒有公開資料，或是做資料增強</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使用預訓練權重</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尋找他人提供的預訓練權重進行訓練</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lvl="1"/>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a:extLst>
              <a:ext uri="{FF2B5EF4-FFF2-40B4-BE49-F238E27FC236}">
                <a16:creationId xmlns:a16="http://schemas.microsoft.com/office/drawing/2014/main" id="{4DEB824F-0679-27CD-8F6F-29F546538BF4}"/>
              </a:ext>
            </a:extLst>
          </p:cNvPr>
          <p:cNvPicPr>
            <a:picLocks noChangeAspect="1"/>
          </p:cNvPicPr>
          <p:nvPr/>
        </p:nvPicPr>
        <p:blipFill>
          <a:blip r:embed="rId2"/>
          <a:stretch>
            <a:fillRect/>
          </a:stretch>
        </p:blipFill>
        <p:spPr>
          <a:xfrm>
            <a:off x="8311659" y="281906"/>
            <a:ext cx="3497945" cy="2653122"/>
          </a:xfrm>
          <a:prstGeom prst="rect">
            <a:avLst/>
          </a:prstGeom>
        </p:spPr>
      </p:pic>
      <p:sp>
        <p:nvSpPr>
          <p:cNvPr id="8" name="箭號: 向右 7">
            <a:extLst>
              <a:ext uri="{FF2B5EF4-FFF2-40B4-BE49-F238E27FC236}">
                <a16:creationId xmlns:a16="http://schemas.microsoft.com/office/drawing/2014/main" id="{2F7FA4A5-E294-62E7-4A04-330BE925A9BE}"/>
              </a:ext>
            </a:extLst>
          </p:cNvPr>
          <p:cNvSpPr/>
          <p:nvPr/>
        </p:nvSpPr>
        <p:spPr>
          <a:xfrm>
            <a:off x="8610600" y="1221246"/>
            <a:ext cx="901615" cy="3927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1F674613-8B1E-63C8-5D9E-B666FF386FF0}"/>
              </a:ext>
            </a:extLst>
          </p:cNvPr>
          <p:cNvSpPr txBox="1"/>
          <p:nvPr/>
        </p:nvSpPr>
        <p:spPr>
          <a:xfrm>
            <a:off x="6012896" y="281906"/>
            <a:ext cx="6097022" cy="646331"/>
          </a:xfrm>
          <a:prstGeom prst="rect">
            <a:avLst/>
          </a:prstGeom>
          <a:noFill/>
        </p:spPr>
        <p:txBody>
          <a:bodyPr wrap="square">
            <a:spAutoFit/>
          </a:bodyPr>
          <a:lstStyle/>
          <a:p>
            <a:r>
              <a:rPr lang="en-US" altLang="zh-TW" dirty="0">
                <a:solidFill>
                  <a:schemeClr val="accent1">
                    <a:lumMod val="60000"/>
                    <a:lumOff val="40000"/>
                  </a:schemeClr>
                </a:solidFill>
              </a:rPr>
              <a:t>Blue</a:t>
            </a:r>
            <a:r>
              <a:rPr lang="en-US" altLang="zh-TW" dirty="0"/>
              <a:t>:  Model Predict</a:t>
            </a:r>
          </a:p>
          <a:p>
            <a:r>
              <a:rPr lang="en-US" altLang="zh-TW" dirty="0">
                <a:solidFill>
                  <a:schemeClr val="accent6"/>
                </a:solidFill>
              </a:rPr>
              <a:t>Green</a:t>
            </a:r>
            <a:r>
              <a:rPr lang="en-US" altLang="zh-TW" dirty="0"/>
              <a:t>: GT</a:t>
            </a:r>
            <a:endParaRPr lang="zh-TW" altLang="en-US" dirty="0"/>
          </a:p>
        </p:txBody>
      </p:sp>
    </p:spTree>
    <p:extLst>
      <p:ext uri="{BB962C8B-B14F-4D97-AF65-F5344CB8AC3E}">
        <p14:creationId xmlns:p14="http://schemas.microsoft.com/office/powerpoint/2010/main" val="872776742"/>
      </p:ext>
    </p:extLst>
  </p:cSld>
  <p:clrMapOvr>
    <a:masterClrMapping/>
  </p:clrMapOvr>
  <mc:AlternateContent xmlns:mc="http://schemas.openxmlformats.org/markup-compatibility/2006">
    <mc:Choice xmlns:p14="http://schemas.microsoft.com/office/powerpoint/2010/main" Requires="p14">
      <p:transition spd="slow" p14:dur="2000" advTm="10388"/>
    </mc:Choice>
    <mc:Fallback>
      <p:transition spd="slow" advTm="1038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3B9AB0-C52D-EFEC-C189-DFFF5DCA21A9}"/>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Conclusion &amp; Future</a:t>
            </a:r>
          </a:p>
        </p:txBody>
      </p:sp>
      <p:sp>
        <p:nvSpPr>
          <p:cNvPr id="4" name="投影片編號版面配置區 3">
            <a:extLst>
              <a:ext uri="{FF2B5EF4-FFF2-40B4-BE49-F238E27FC236}">
                <a16:creationId xmlns:a16="http://schemas.microsoft.com/office/drawing/2014/main" id="{1DE32343-46FE-A634-D99F-87CC6F1A5546}"/>
              </a:ext>
            </a:extLst>
          </p:cNvPr>
          <p:cNvSpPr>
            <a:spLocks noGrp="1"/>
          </p:cNvSpPr>
          <p:nvPr>
            <p:ph type="sldNum" sz="quarter" idx="12"/>
          </p:nvPr>
        </p:nvSpPr>
        <p:spPr/>
        <p:txBody>
          <a:bodyPr/>
          <a:lstStyle/>
          <a:p>
            <a:fld id="{7520E5B4-D332-4B56-B9B4-EA9F4891AE30}" type="slidenum">
              <a:rPr lang="zh-TW" altLang="en-US" smtClean="0"/>
              <a:t>23</a:t>
            </a:fld>
            <a:endParaRPr lang="zh-TW" altLang="en-US"/>
          </a:p>
        </p:txBody>
      </p:sp>
      <p:sp>
        <p:nvSpPr>
          <p:cNvPr id="7" name="文字方塊 6">
            <a:extLst>
              <a:ext uri="{FF2B5EF4-FFF2-40B4-BE49-F238E27FC236}">
                <a16:creationId xmlns:a16="http://schemas.microsoft.com/office/drawing/2014/main" id="{56914915-27EE-2CF7-6399-55632003E590}"/>
              </a:ext>
            </a:extLst>
          </p:cNvPr>
          <p:cNvSpPr txBox="1"/>
          <p:nvPr/>
        </p:nvSpPr>
        <p:spPr>
          <a:xfrm>
            <a:off x="901700" y="1658938"/>
            <a:ext cx="10909300" cy="1200329"/>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本專案成功設計並實現了一個多代理協作系統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用於自動化處理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AI CUP 2025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心臟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影像分割競賽的完整工作流程。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系統架構包含四個專門化的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AI Agents,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各自負責資料預處理、</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nnU</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-Net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分割、後處理最佳化</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實現了從原始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影像到最終提交檔案的端到端半自動化處理。</a:t>
            </a:r>
          </a:p>
        </p:txBody>
      </p:sp>
      <p:sp>
        <p:nvSpPr>
          <p:cNvPr id="9" name="文字方塊 8">
            <a:extLst>
              <a:ext uri="{FF2B5EF4-FFF2-40B4-BE49-F238E27FC236}">
                <a16:creationId xmlns:a16="http://schemas.microsoft.com/office/drawing/2014/main" id="{86C5E7F6-65E8-A9D5-78A3-37A025B630F4}"/>
              </a:ext>
            </a:extLst>
          </p:cNvPr>
          <p:cNvSpPr txBox="1"/>
          <p:nvPr/>
        </p:nvSpPr>
        <p:spPr>
          <a:xfrm>
            <a:off x="901700" y="3016251"/>
            <a:ext cx="5848350" cy="2739211"/>
          </a:xfrm>
          <a:prstGeom prst="rect">
            <a:avLst/>
          </a:prstGeom>
          <a:noFill/>
        </p:spPr>
        <p:txBody>
          <a:bodyPr wrap="square">
            <a:spAutoFit/>
          </a:bodyPr>
          <a:lstStyle/>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主要成果</a:t>
            </a: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1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模組化</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設計</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將複雜的醫學影像分割</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每個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Agent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具有明確的職任務分解為四個獨立但協作的代理模組責邊界和標準化的輸入輸出介面</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支援單一模組的獨立測試和迭代優化</a:t>
            </a:r>
            <a:endParaRPr lang="en-US" altLang="zh-TW" sz="1400" dirty="0">
              <a:latin typeface="Times New Roman" panose="02020603050405020304" pitchFamily="18" charset="0"/>
              <a:ea typeface="標楷體" panose="03000509000000000000" pitchFamily="65" charset="-120"/>
              <a:cs typeface="Times New Roman" panose="02020603050405020304" pitchFamily="18" charset="0"/>
            </a:endParaRPr>
          </a:p>
          <a:p>
            <a:pPr>
              <a:buFont typeface="Arial" panose="020B0604020202020204" pitchFamily="34" charset="0"/>
              <a:buChar char="•"/>
            </a:pPr>
            <a:endParaRPr lang="en-US" altLang="zh-TW" sz="140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1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智能</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化處理</a:t>
            </a:r>
            <a:r>
              <a:rPr lang="zh-TW" altLang="en-US" sz="1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流程</a:t>
            </a:r>
          </a:p>
          <a:p>
            <a:pPr>
              <a:buFont typeface="Arial" panose="020B0604020202020204" pitchFamily="34" charset="0"/>
              <a:buChar char="•"/>
            </a:pP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Preprocessing Agent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自動執行影像正規化、重採樣和資料增強</a:t>
            </a:r>
          </a:p>
          <a:p>
            <a:pPr>
              <a:buFont typeface="Arial" panose="020B0604020202020204" pitchFamily="34" charset="0"/>
              <a:buChar char="•"/>
            </a:pP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Segmentation Agent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利用 </a:t>
            </a:r>
            <a:r>
              <a:rPr lang="en-US" altLang="zh-TW" sz="1400" dirty="0" err="1">
                <a:latin typeface="Times New Roman" panose="02020603050405020304" pitchFamily="18" charset="0"/>
                <a:ea typeface="標楷體" panose="03000509000000000000" pitchFamily="65" charset="-120"/>
                <a:cs typeface="Times New Roman" panose="02020603050405020304" pitchFamily="18" charset="0"/>
              </a:rPr>
              <a:t>nnU</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-Net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精準識別心肌、瓣膜和鈣化區域</a:t>
            </a:r>
          </a:p>
          <a:p>
            <a:pPr>
              <a:buFont typeface="Arial" panose="020B0604020202020204" pitchFamily="34" charset="0"/>
              <a:buChar char="•"/>
            </a:pP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Postprocessing Agent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透過形態學操作提升分割品質</a:t>
            </a:r>
          </a:p>
          <a:p>
            <a:pPr>
              <a:buFont typeface="Arial" panose="020B0604020202020204" pitchFamily="34" charset="0"/>
              <a:buChar char="•"/>
            </a:pP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Reporting Agent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確保輸出符合競賽格式要求</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a:extLst>
              <a:ext uri="{FF2B5EF4-FFF2-40B4-BE49-F238E27FC236}">
                <a16:creationId xmlns:a16="http://schemas.microsoft.com/office/drawing/2014/main" id="{12BB860C-3BD6-F214-DF68-6177DAF8B3D5}"/>
              </a:ext>
            </a:extLst>
          </p:cNvPr>
          <p:cNvSpPr txBox="1"/>
          <p:nvPr/>
        </p:nvSpPr>
        <p:spPr>
          <a:xfrm>
            <a:off x="6750050" y="3314700"/>
            <a:ext cx="4699000" cy="2246769"/>
          </a:xfrm>
          <a:prstGeom prst="rect">
            <a:avLst/>
          </a:prstGeom>
          <a:noFill/>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3. </a:t>
            </a:r>
            <a:r>
              <a:rPr lang="en-US" altLang="zh-TW" sz="1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RAG</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增強決策</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整合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RAG Database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儲存競賽規則、研究論文和最佳實踐</a:t>
            </a:r>
          </a:p>
          <a:p>
            <a:pPr>
              <a:buFont typeface="Arial" panose="020B0604020202020204" pitchFamily="34" charset="0"/>
              <a:buChar char="•"/>
            </a:pP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Agents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可查詢歷史案例和領域知識以優化處理策略</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支援知識庫的持續更新和擴充</a:t>
            </a:r>
            <a:endParaRPr lang="en-US" altLang="zh-TW" sz="1400" dirty="0">
              <a:latin typeface="Times New Roman" panose="02020603050405020304" pitchFamily="18" charset="0"/>
              <a:ea typeface="標楷體" panose="03000509000000000000" pitchFamily="65" charset="-120"/>
              <a:cs typeface="Times New Roman" panose="02020603050405020304" pitchFamily="18" charset="0"/>
            </a:endParaRPr>
          </a:p>
          <a:p>
            <a:pPr>
              <a:buFont typeface="Arial" panose="020B0604020202020204" pitchFamily="34" charset="0"/>
              <a:buChar char="•"/>
            </a:pPr>
            <a:endParaRPr lang="en-US" altLang="zh-TW" sz="1400" dirty="0">
              <a:latin typeface="Times New Roman" panose="02020603050405020304" pitchFamily="18" charset="0"/>
              <a:ea typeface="標楷體" panose="03000509000000000000" pitchFamily="65" charset="-120"/>
              <a:cs typeface="Times New Roman" panose="02020603050405020304" pitchFamily="18" charset="0"/>
            </a:endParaRPr>
          </a:p>
          <a:p>
            <a:pPr>
              <a:buFont typeface="Arial" panose="020B0604020202020204" pitchFamily="34" charset="0"/>
              <a:buChar char="•"/>
            </a:pP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4. </a:t>
            </a:r>
            <a:r>
              <a:rPr lang="zh-TW" altLang="en-US" sz="1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人機協作</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機制</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保留使用者在關鍵節點的介入能力</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異常情況自動通知並提供詳細診斷</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支援手動調整訓練參數和程式碼</a:t>
            </a:r>
          </a:p>
        </p:txBody>
      </p:sp>
    </p:spTree>
    <p:extLst>
      <p:ext uri="{BB962C8B-B14F-4D97-AF65-F5344CB8AC3E}">
        <p14:creationId xmlns:p14="http://schemas.microsoft.com/office/powerpoint/2010/main" val="1849574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3B9AB0-C52D-EFEC-C189-DFFF5DCA21A9}"/>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Conclusion &amp; Future</a:t>
            </a:r>
          </a:p>
        </p:txBody>
      </p:sp>
      <p:sp>
        <p:nvSpPr>
          <p:cNvPr id="4" name="投影片編號版面配置區 3">
            <a:extLst>
              <a:ext uri="{FF2B5EF4-FFF2-40B4-BE49-F238E27FC236}">
                <a16:creationId xmlns:a16="http://schemas.microsoft.com/office/drawing/2014/main" id="{1DE32343-46FE-A634-D99F-87CC6F1A5546}"/>
              </a:ext>
            </a:extLst>
          </p:cNvPr>
          <p:cNvSpPr>
            <a:spLocks noGrp="1"/>
          </p:cNvSpPr>
          <p:nvPr>
            <p:ph type="sldNum" sz="quarter" idx="12"/>
          </p:nvPr>
        </p:nvSpPr>
        <p:spPr/>
        <p:txBody>
          <a:bodyPr/>
          <a:lstStyle/>
          <a:p>
            <a:fld id="{7520E5B4-D332-4B56-B9B4-EA9F4891AE30}" type="slidenum">
              <a:rPr lang="zh-TW" altLang="en-US" smtClean="0"/>
              <a:t>24</a:t>
            </a:fld>
            <a:endParaRPr lang="zh-TW" altLang="en-US"/>
          </a:p>
        </p:txBody>
      </p:sp>
      <p:sp>
        <p:nvSpPr>
          <p:cNvPr id="9" name="文字方塊 8">
            <a:extLst>
              <a:ext uri="{FF2B5EF4-FFF2-40B4-BE49-F238E27FC236}">
                <a16:creationId xmlns:a16="http://schemas.microsoft.com/office/drawing/2014/main" id="{86C5E7F6-65E8-A9D5-78A3-37A025B630F4}"/>
              </a:ext>
            </a:extLst>
          </p:cNvPr>
          <p:cNvSpPr txBox="1"/>
          <p:nvPr/>
        </p:nvSpPr>
        <p:spPr>
          <a:xfrm>
            <a:off x="901700" y="3016251"/>
            <a:ext cx="5848350" cy="2369880"/>
          </a:xfrm>
          <a:prstGeom prst="rect">
            <a:avLst/>
          </a:prstGeom>
          <a:noFill/>
        </p:spPr>
        <p:txBody>
          <a:bodyPr wrap="square">
            <a:spAutoFit/>
          </a:bodyPr>
          <a:lstStyle/>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未來規劃</a:t>
            </a: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增強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Segmentation Agent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的模型能力</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整合 </a:t>
            </a:r>
            <a:r>
              <a:rPr lang="en-US" altLang="zh-TW" sz="1400" dirty="0" err="1">
                <a:latin typeface="Times New Roman" panose="02020603050405020304" pitchFamily="18" charset="0"/>
                <a:ea typeface="標楷體" panose="03000509000000000000" pitchFamily="65" charset="-120"/>
                <a:cs typeface="Times New Roman" panose="02020603050405020304" pitchFamily="18" charset="0"/>
              </a:rPr>
              <a:t>SwinUNETR</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dirty="0" err="1">
                <a:latin typeface="Times New Roman" panose="02020603050405020304" pitchFamily="18" charset="0"/>
                <a:ea typeface="標楷體" panose="03000509000000000000" pitchFamily="65" charset="-120"/>
                <a:cs typeface="Times New Roman" panose="02020603050405020304" pitchFamily="18" charset="0"/>
              </a:rPr>
              <a:t>nnU</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-Net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等先進架構進行模型集成</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實現多模型投票機制提升分割準確度</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引入不確定性估計</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(Uncertainty Estimation)</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標記低信心預測</a:t>
            </a:r>
          </a:p>
          <a:p>
            <a:pPr>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優化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Postprocessing Agent</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加入基於解剖學知識的約束規則</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如心肌厚度合理範圍</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實現跨切片的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3D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一致性檢查</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開發自動品質評分系統</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(QA Score)</a:t>
            </a:r>
          </a:p>
        </p:txBody>
      </p:sp>
      <p:sp>
        <p:nvSpPr>
          <p:cNvPr id="11" name="文字方塊 10">
            <a:extLst>
              <a:ext uri="{FF2B5EF4-FFF2-40B4-BE49-F238E27FC236}">
                <a16:creationId xmlns:a16="http://schemas.microsoft.com/office/drawing/2014/main" id="{12BB860C-3BD6-F214-DF68-6177DAF8B3D5}"/>
              </a:ext>
            </a:extLst>
          </p:cNvPr>
          <p:cNvSpPr txBox="1"/>
          <p:nvPr/>
        </p:nvSpPr>
        <p:spPr>
          <a:xfrm>
            <a:off x="6096000" y="3293250"/>
            <a:ext cx="4699000" cy="2092881"/>
          </a:xfrm>
          <a:prstGeom prst="rect">
            <a:avLst/>
          </a:prstGeom>
          <a:noFill/>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3.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提升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Reporting Agent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的可視化能力</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自動生成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3D Slicer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格式的視覺化報告</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提供與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Ground Truth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的逐案例對比分析</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整合競賽排行榜追蹤和趨勢分析</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4. RAG Database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擴充</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爬取並索引最新的醫學影像分割論文</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儲存每次提交的結果和反饋形成經驗庫</a:t>
            </a:r>
          </a:p>
          <a:p>
            <a:pPr>
              <a:buFont typeface="Arial" panose="020B0604020202020204" pitchFamily="34" charset="0"/>
              <a:buChar char="•"/>
            </a:pP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建立常見錯誤案例和解決方案知識圖譜</a:t>
            </a:r>
          </a:p>
        </p:txBody>
      </p:sp>
      <p:sp>
        <p:nvSpPr>
          <p:cNvPr id="6" name="文字方塊 5">
            <a:extLst>
              <a:ext uri="{FF2B5EF4-FFF2-40B4-BE49-F238E27FC236}">
                <a16:creationId xmlns:a16="http://schemas.microsoft.com/office/drawing/2014/main" id="{59CD2F07-FED1-8431-B876-A0A61CF3AAF7}"/>
              </a:ext>
            </a:extLst>
          </p:cNvPr>
          <p:cNvSpPr txBox="1"/>
          <p:nvPr/>
        </p:nvSpPr>
        <p:spPr>
          <a:xfrm>
            <a:off x="901700" y="1658938"/>
            <a:ext cx="10515600" cy="646331"/>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打造一個通用、智能、可信賴的多代理醫學影像分析系統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不僅在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AI CUP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競賽中取得優異成績</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更能推動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AI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技術在臨床實踐中的落地應用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最終實現提升診斷效率、減輕醫師負擔、改善患者預後的社會價值。</a:t>
            </a:r>
          </a:p>
        </p:txBody>
      </p:sp>
    </p:spTree>
    <p:extLst>
      <p:ext uri="{BB962C8B-B14F-4D97-AF65-F5344CB8AC3E}">
        <p14:creationId xmlns:p14="http://schemas.microsoft.com/office/powerpoint/2010/main" val="313260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Project Overview</a:t>
            </a:r>
            <a:endParaRPr lang="zh-TW" altLang="en-US" dirty="0"/>
          </a:p>
        </p:txBody>
      </p:sp>
      <p:pic>
        <p:nvPicPr>
          <p:cNvPr id="7" name="圖片 6">
            <a:extLst>
              <a:ext uri="{FF2B5EF4-FFF2-40B4-BE49-F238E27FC236}">
                <a16:creationId xmlns:a16="http://schemas.microsoft.com/office/drawing/2014/main" id="{E93427CB-47CA-3BE5-9E01-782D8389F3EC}"/>
              </a:ext>
            </a:extLst>
          </p:cNvPr>
          <p:cNvPicPr>
            <a:picLocks noChangeAspect="1"/>
          </p:cNvPicPr>
          <p:nvPr/>
        </p:nvPicPr>
        <p:blipFill>
          <a:blip r:embed="rId2"/>
          <a:stretch>
            <a:fillRect/>
          </a:stretch>
        </p:blipFill>
        <p:spPr>
          <a:xfrm>
            <a:off x="838200" y="1690688"/>
            <a:ext cx="10171814" cy="1791071"/>
          </a:xfrm>
          <a:prstGeom prst="rect">
            <a:avLst/>
          </a:prstGeom>
        </p:spPr>
      </p:pic>
      <p:sp>
        <p:nvSpPr>
          <p:cNvPr id="9" name="文字方塊 8">
            <a:extLst>
              <a:ext uri="{FF2B5EF4-FFF2-40B4-BE49-F238E27FC236}">
                <a16:creationId xmlns:a16="http://schemas.microsoft.com/office/drawing/2014/main" id="{3F7A3AF8-3114-8872-4D7F-208795B251AF}"/>
              </a:ext>
            </a:extLst>
          </p:cNvPr>
          <p:cNvSpPr txBox="1"/>
          <p:nvPr/>
        </p:nvSpPr>
        <p:spPr>
          <a:xfrm>
            <a:off x="0" y="6488668"/>
            <a:ext cx="6097772" cy="369332"/>
          </a:xfrm>
          <a:prstGeom prst="rect">
            <a:avLst/>
          </a:prstGeom>
          <a:noFill/>
        </p:spPr>
        <p:txBody>
          <a:bodyPr wrap="square">
            <a:spAutoFit/>
          </a:bodyPr>
          <a:lstStyle/>
          <a:p>
            <a:r>
              <a:rPr lang="zh-TW" altLang="en-US" dirty="0"/>
              <a:t>https://tbrain.trendmicro.com.tw/Competitions/Details/41</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3</a:t>
            </a:fld>
            <a:endParaRPr lang="zh-TW" altLang="en-US"/>
          </a:p>
        </p:txBody>
      </p:sp>
      <p:pic>
        <p:nvPicPr>
          <p:cNvPr id="12" name="圖片 11">
            <a:extLst>
              <a:ext uri="{FF2B5EF4-FFF2-40B4-BE49-F238E27FC236}">
                <a16:creationId xmlns:a16="http://schemas.microsoft.com/office/drawing/2014/main" id="{7871483A-2EB7-19C9-07A3-B71127C5F786}"/>
              </a:ext>
            </a:extLst>
          </p:cNvPr>
          <p:cNvPicPr>
            <a:picLocks noChangeAspect="1"/>
          </p:cNvPicPr>
          <p:nvPr/>
        </p:nvPicPr>
        <p:blipFill>
          <a:blip r:embed="rId3"/>
          <a:stretch>
            <a:fillRect/>
          </a:stretch>
        </p:blipFill>
        <p:spPr>
          <a:xfrm>
            <a:off x="1688804" y="3720346"/>
            <a:ext cx="8470605" cy="2662053"/>
          </a:xfrm>
          <a:prstGeom prst="rect">
            <a:avLst/>
          </a:prstGeom>
        </p:spPr>
      </p:pic>
    </p:spTree>
    <p:extLst>
      <p:ext uri="{BB962C8B-B14F-4D97-AF65-F5344CB8AC3E}">
        <p14:creationId xmlns:p14="http://schemas.microsoft.com/office/powerpoint/2010/main" val="125655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Project Overview</a:t>
            </a:r>
            <a:endParaRPr lang="zh-TW" altLang="en-US" dirty="0"/>
          </a:p>
        </p:txBody>
      </p:sp>
      <p:sp>
        <p:nvSpPr>
          <p:cNvPr id="9" name="文字方塊 8">
            <a:extLst>
              <a:ext uri="{FF2B5EF4-FFF2-40B4-BE49-F238E27FC236}">
                <a16:creationId xmlns:a16="http://schemas.microsoft.com/office/drawing/2014/main" id="{3F7A3AF8-3114-8872-4D7F-208795B251AF}"/>
              </a:ext>
            </a:extLst>
          </p:cNvPr>
          <p:cNvSpPr txBox="1"/>
          <p:nvPr/>
        </p:nvSpPr>
        <p:spPr>
          <a:xfrm>
            <a:off x="0" y="6488668"/>
            <a:ext cx="6097772" cy="369332"/>
          </a:xfrm>
          <a:prstGeom prst="rect">
            <a:avLst/>
          </a:prstGeom>
          <a:noFill/>
        </p:spPr>
        <p:txBody>
          <a:bodyPr wrap="square">
            <a:spAutoFit/>
          </a:bodyPr>
          <a:lstStyle/>
          <a:p>
            <a:r>
              <a:rPr lang="zh-TW" altLang="en-US" dirty="0"/>
              <a:t>https://tbrain.trendmicro.com.tw/Competitions/Details/41</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4</a:t>
            </a:fld>
            <a:endParaRPr lang="zh-TW" altLang="en-US"/>
          </a:p>
        </p:txBody>
      </p:sp>
      <p:pic>
        <p:nvPicPr>
          <p:cNvPr id="10" name="圖片 9">
            <a:extLst>
              <a:ext uri="{FF2B5EF4-FFF2-40B4-BE49-F238E27FC236}">
                <a16:creationId xmlns:a16="http://schemas.microsoft.com/office/drawing/2014/main" id="{C4621BD7-F935-879D-A356-B83D9F0E52F5}"/>
              </a:ext>
            </a:extLst>
          </p:cNvPr>
          <p:cNvPicPr>
            <a:picLocks noChangeAspect="1"/>
          </p:cNvPicPr>
          <p:nvPr/>
        </p:nvPicPr>
        <p:blipFill>
          <a:blip r:embed="rId2"/>
          <a:stretch>
            <a:fillRect/>
          </a:stretch>
        </p:blipFill>
        <p:spPr>
          <a:xfrm>
            <a:off x="436586" y="1439237"/>
            <a:ext cx="5527552" cy="4917113"/>
          </a:xfrm>
          <a:prstGeom prst="rect">
            <a:avLst/>
          </a:prstGeom>
        </p:spPr>
      </p:pic>
      <p:pic>
        <p:nvPicPr>
          <p:cNvPr id="13" name="圖片 12">
            <a:extLst>
              <a:ext uri="{FF2B5EF4-FFF2-40B4-BE49-F238E27FC236}">
                <a16:creationId xmlns:a16="http://schemas.microsoft.com/office/drawing/2014/main" id="{4AEEC40D-A925-484C-749D-750612896584}"/>
              </a:ext>
            </a:extLst>
          </p:cNvPr>
          <p:cNvPicPr>
            <a:picLocks noChangeAspect="1"/>
          </p:cNvPicPr>
          <p:nvPr/>
        </p:nvPicPr>
        <p:blipFill>
          <a:blip r:embed="rId3"/>
          <a:stretch>
            <a:fillRect/>
          </a:stretch>
        </p:blipFill>
        <p:spPr>
          <a:xfrm>
            <a:off x="6495372" y="1227821"/>
            <a:ext cx="4858428" cy="1971950"/>
          </a:xfrm>
          <a:prstGeom prst="rect">
            <a:avLst/>
          </a:prstGeom>
        </p:spPr>
      </p:pic>
      <p:pic>
        <p:nvPicPr>
          <p:cNvPr id="15" name="圖片 14">
            <a:extLst>
              <a:ext uri="{FF2B5EF4-FFF2-40B4-BE49-F238E27FC236}">
                <a16:creationId xmlns:a16="http://schemas.microsoft.com/office/drawing/2014/main" id="{5BA54CAB-BCE5-54FE-78E3-23023253D299}"/>
              </a:ext>
            </a:extLst>
          </p:cNvPr>
          <p:cNvPicPr>
            <a:picLocks noChangeAspect="1"/>
          </p:cNvPicPr>
          <p:nvPr/>
        </p:nvPicPr>
        <p:blipFill>
          <a:blip r:embed="rId4"/>
          <a:stretch>
            <a:fillRect/>
          </a:stretch>
        </p:blipFill>
        <p:spPr>
          <a:xfrm>
            <a:off x="6096000" y="3199771"/>
            <a:ext cx="5801833" cy="3156579"/>
          </a:xfrm>
          <a:prstGeom prst="rect">
            <a:avLst/>
          </a:prstGeom>
        </p:spPr>
      </p:pic>
    </p:spTree>
    <p:extLst>
      <p:ext uri="{BB962C8B-B14F-4D97-AF65-F5344CB8AC3E}">
        <p14:creationId xmlns:p14="http://schemas.microsoft.com/office/powerpoint/2010/main" val="673400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Project Overview</a:t>
            </a:r>
            <a:endParaRPr lang="zh-TW" altLang="en-US" dirty="0"/>
          </a:p>
        </p:txBody>
      </p:sp>
      <p:sp>
        <p:nvSpPr>
          <p:cNvPr id="9" name="文字方塊 8">
            <a:extLst>
              <a:ext uri="{FF2B5EF4-FFF2-40B4-BE49-F238E27FC236}">
                <a16:creationId xmlns:a16="http://schemas.microsoft.com/office/drawing/2014/main" id="{3F7A3AF8-3114-8872-4D7F-208795B251AF}"/>
              </a:ext>
            </a:extLst>
          </p:cNvPr>
          <p:cNvSpPr txBox="1"/>
          <p:nvPr/>
        </p:nvSpPr>
        <p:spPr>
          <a:xfrm>
            <a:off x="0" y="6488668"/>
            <a:ext cx="6097772" cy="369332"/>
          </a:xfrm>
          <a:prstGeom prst="rect">
            <a:avLst/>
          </a:prstGeom>
          <a:noFill/>
        </p:spPr>
        <p:txBody>
          <a:bodyPr wrap="square">
            <a:spAutoFit/>
          </a:bodyPr>
          <a:lstStyle/>
          <a:p>
            <a:r>
              <a:rPr lang="zh-TW" altLang="en-US" dirty="0"/>
              <a:t>https://tbrain.trendmicro.com.tw/Competitions/Details/41</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5</a:t>
            </a:fld>
            <a:endParaRPr lang="zh-TW" altLang="en-US" dirty="0"/>
          </a:p>
        </p:txBody>
      </p:sp>
      <p:pic>
        <p:nvPicPr>
          <p:cNvPr id="4" name="圖片 3">
            <a:extLst>
              <a:ext uri="{FF2B5EF4-FFF2-40B4-BE49-F238E27FC236}">
                <a16:creationId xmlns:a16="http://schemas.microsoft.com/office/drawing/2014/main" id="{5B4F322E-2DA4-A74C-C089-C301E735654B}"/>
              </a:ext>
            </a:extLst>
          </p:cNvPr>
          <p:cNvPicPr>
            <a:picLocks noChangeAspect="1"/>
          </p:cNvPicPr>
          <p:nvPr/>
        </p:nvPicPr>
        <p:blipFill>
          <a:blip r:embed="rId2"/>
          <a:stretch>
            <a:fillRect/>
          </a:stretch>
        </p:blipFill>
        <p:spPr>
          <a:xfrm>
            <a:off x="838200" y="1580736"/>
            <a:ext cx="5477639" cy="4334480"/>
          </a:xfrm>
          <a:prstGeom prst="rect">
            <a:avLst/>
          </a:prstGeom>
        </p:spPr>
      </p:pic>
      <p:sp>
        <p:nvSpPr>
          <p:cNvPr id="6" name="文字方塊 5">
            <a:extLst>
              <a:ext uri="{FF2B5EF4-FFF2-40B4-BE49-F238E27FC236}">
                <a16:creationId xmlns:a16="http://schemas.microsoft.com/office/drawing/2014/main" id="{CEB0EBA7-8539-D488-5FCC-F38D308B82DD}"/>
              </a:ext>
            </a:extLst>
          </p:cNvPr>
          <p:cNvSpPr txBox="1"/>
          <p:nvPr/>
        </p:nvSpPr>
        <p:spPr>
          <a:xfrm>
            <a:off x="6464595" y="1545323"/>
            <a:ext cx="4553170" cy="2308324"/>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There are </a:t>
            </a:r>
            <a:r>
              <a:rPr lang="en-US" altLang="zh-TW" sz="2400" dirty="0">
                <a:solidFill>
                  <a:srgbClr val="FF0000"/>
                </a:solidFill>
                <a:latin typeface="Times New Roman" panose="02020603050405020304" pitchFamily="18" charset="0"/>
                <a:cs typeface="Times New Roman" panose="02020603050405020304" pitchFamily="18" charset="0"/>
              </a:rPr>
              <a:t>three</a:t>
            </a:r>
            <a:r>
              <a:rPr lang="en-US" altLang="zh-TW" sz="2400" dirty="0">
                <a:latin typeface="Times New Roman" panose="02020603050405020304" pitchFamily="18" charset="0"/>
                <a:cs typeface="Times New Roman" panose="02020603050405020304" pitchFamily="18" charset="0"/>
              </a:rPr>
              <a:t> target segments</a:t>
            </a:r>
          </a:p>
          <a:p>
            <a:r>
              <a:rPr lang="en-US" altLang="zh-TW" sz="2400" dirty="0">
                <a:latin typeface="Times New Roman" panose="02020603050405020304" pitchFamily="18" charset="0"/>
                <a:cs typeface="Times New Roman" panose="02020603050405020304" pitchFamily="18" charset="0"/>
              </a:rPr>
              <a:t>--------------------------------------</a:t>
            </a:r>
          </a:p>
          <a:p>
            <a:r>
              <a:rPr lang="en-US" altLang="zh-TW" sz="2400" dirty="0">
                <a:latin typeface="Times New Roman" panose="02020603050405020304" pitchFamily="18" charset="0"/>
                <a:cs typeface="Times New Roman" panose="02020603050405020304" pitchFamily="18" charset="0"/>
              </a:rPr>
              <a:t>Green: Myocardium (</a:t>
            </a:r>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心肌</a:t>
            </a:r>
            <a:r>
              <a:rPr lang="en-US" altLang="zh-TW" sz="2400" dirty="0">
                <a:latin typeface="Times New Roman" panose="02020603050405020304" pitchFamily="18" charset="0"/>
                <a:cs typeface="Times New Roman" panose="02020603050405020304" pitchFamily="18" charset="0"/>
              </a:rPr>
              <a:t>)</a:t>
            </a:r>
          </a:p>
          <a:p>
            <a:r>
              <a:rPr lang="en-US" altLang="zh-TW" sz="2400" dirty="0">
                <a:latin typeface="Times New Roman" panose="02020603050405020304" pitchFamily="18" charset="0"/>
                <a:cs typeface="Times New Roman" panose="02020603050405020304" pitchFamily="18" charset="0"/>
              </a:rPr>
              <a:t>Yellow: Aortic valve (</a:t>
            </a:r>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主動脈瓣膜</a:t>
            </a:r>
            <a:r>
              <a:rPr lang="en-US" altLang="zh-TW" sz="2400" dirty="0">
                <a:latin typeface="Times New Roman" panose="02020603050405020304" pitchFamily="18" charset="0"/>
                <a:cs typeface="Times New Roman" panose="02020603050405020304" pitchFamily="18" charset="0"/>
              </a:rPr>
              <a:t>)</a:t>
            </a:r>
          </a:p>
          <a:p>
            <a:r>
              <a:rPr lang="en-US" altLang="zh-TW" sz="2400" dirty="0">
                <a:latin typeface="Times New Roman" panose="02020603050405020304" pitchFamily="18" charset="0"/>
                <a:cs typeface="Times New Roman" panose="02020603050405020304" pitchFamily="18" charset="0"/>
              </a:rPr>
              <a:t>Red: Calcification (</a:t>
            </a:r>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鈣化</a:t>
            </a:r>
            <a:r>
              <a:rPr lang="en-US" altLang="zh-TW" sz="2400" dirty="0">
                <a:latin typeface="Times New Roman" panose="02020603050405020304" pitchFamily="18" charset="0"/>
                <a:cs typeface="Times New Roman" panose="02020603050405020304" pitchFamily="18" charset="0"/>
              </a:rPr>
              <a:t>)</a:t>
            </a:r>
          </a:p>
          <a:p>
            <a:endParaRPr lang="zh-TW" altLang="en-US" sz="2400" dirty="0">
              <a:latin typeface="Times New Roman" panose="02020603050405020304" pitchFamily="18" charset="0"/>
              <a:cs typeface="Times New Roman" panose="02020603050405020304" pitchFamily="18" charset="0"/>
            </a:endParaRPr>
          </a:p>
        </p:txBody>
      </p:sp>
      <p:pic>
        <p:nvPicPr>
          <p:cNvPr id="14" name="圖片 13">
            <a:extLst>
              <a:ext uri="{FF2B5EF4-FFF2-40B4-BE49-F238E27FC236}">
                <a16:creationId xmlns:a16="http://schemas.microsoft.com/office/drawing/2014/main" id="{E5A41159-A73E-1C23-3E56-C0A245F0699B}"/>
              </a:ext>
            </a:extLst>
          </p:cNvPr>
          <p:cNvPicPr>
            <a:picLocks noChangeAspect="1"/>
          </p:cNvPicPr>
          <p:nvPr/>
        </p:nvPicPr>
        <p:blipFill>
          <a:blip r:embed="rId3"/>
          <a:stretch>
            <a:fillRect/>
          </a:stretch>
        </p:blipFill>
        <p:spPr>
          <a:xfrm>
            <a:off x="6392190" y="3490601"/>
            <a:ext cx="1543265" cy="2172003"/>
          </a:xfrm>
          <a:prstGeom prst="rect">
            <a:avLst/>
          </a:prstGeom>
        </p:spPr>
      </p:pic>
      <p:pic>
        <p:nvPicPr>
          <p:cNvPr id="17" name="圖片 16">
            <a:extLst>
              <a:ext uri="{FF2B5EF4-FFF2-40B4-BE49-F238E27FC236}">
                <a16:creationId xmlns:a16="http://schemas.microsoft.com/office/drawing/2014/main" id="{A94625C1-2203-2928-B4E7-6F48703D3BB5}"/>
              </a:ext>
            </a:extLst>
          </p:cNvPr>
          <p:cNvPicPr>
            <a:picLocks noChangeAspect="1"/>
          </p:cNvPicPr>
          <p:nvPr/>
        </p:nvPicPr>
        <p:blipFill>
          <a:blip r:embed="rId4"/>
          <a:stretch>
            <a:fillRect/>
          </a:stretch>
        </p:blipFill>
        <p:spPr>
          <a:xfrm>
            <a:off x="7965857" y="3486361"/>
            <a:ext cx="1626537" cy="2227105"/>
          </a:xfrm>
          <a:prstGeom prst="rect">
            <a:avLst/>
          </a:prstGeom>
        </p:spPr>
      </p:pic>
      <p:sp>
        <p:nvSpPr>
          <p:cNvPr id="18" name="文字方塊 17">
            <a:extLst>
              <a:ext uri="{FF2B5EF4-FFF2-40B4-BE49-F238E27FC236}">
                <a16:creationId xmlns:a16="http://schemas.microsoft.com/office/drawing/2014/main" id="{3352BDC0-6A3C-2A3A-32D5-4FDE9AA052B2}"/>
              </a:ext>
            </a:extLst>
          </p:cNvPr>
          <p:cNvSpPr txBox="1"/>
          <p:nvPr/>
        </p:nvSpPr>
        <p:spPr>
          <a:xfrm>
            <a:off x="6431884" y="5699426"/>
            <a:ext cx="3160510" cy="369332"/>
          </a:xfrm>
          <a:prstGeom prst="rect">
            <a:avLst/>
          </a:prstGeom>
          <a:noFill/>
        </p:spPr>
        <p:txBody>
          <a:bodyPr wrap="square" rtlCol="0">
            <a:spAutoFit/>
          </a:bodyPr>
          <a:lstStyle/>
          <a:p>
            <a:r>
              <a:rPr lang="en-US" altLang="zh-TW" dirty="0"/>
              <a:t>Training Data &amp; GT * </a:t>
            </a:r>
            <a:r>
              <a:rPr lang="en-US" altLang="zh-TW" dirty="0">
                <a:solidFill>
                  <a:srgbClr val="FF0000"/>
                </a:solidFill>
              </a:rPr>
              <a:t>50</a:t>
            </a:r>
            <a:r>
              <a:rPr lang="en-US" altLang="zh-TW" dirty="0"/>
              <a:t> patient</a:t>
            </a:r>
            <a:endParaRPr lang="zh-TW" altLang="en-US" dirty="0"/>
          </a:p>
        </p:txBody>
      </p:sp>
    </p:spTree>
    <p:extLst>
      <p:ext uri="{BB962C8B-B14F-4D97-AF65-F5344CB8AC3E}">
        <p14:creationId xmlns:p14="http://schemas.microsoft.com/office/powerpoint/2010/main" val="5094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Project Overview</a:t>
            </a:r>
            <a:endParaRPr lang="zh-TW" altLang="en-US" dirty="0"/>
          </a:p>
        </p:txBody>
      </p:sp>
      <p:sp>
        <p:nvSpPr>
          <p:cNvPr id="9" name="文字方塊 8">
            <a:extLst>
              <a:ext uri="{FF2B5EF4-FFF2-40B4-BE49-F238E27FC236}">
                <a16:creationId xmlns:a16="http://schemas.microsoft.com/office/drawing/2014/main" id="{3F7A3AF8-3114-8872-4D7F-208795B251AF}"/>
              </a:ext>
            </a:extLst>
          </p:cNvPr>
          <p:cNvSpPr txBox="1"/>
          <p:nvPr/>
        </p:nvSpPr>
        <p:spPr>
          <a:xfrm>
            <a:off x="0" y="6488668"/>
            <a:ext cx="6097772" cy="369332"/>
          </a:xfrm>
          <a:prstGeom prst="rect">
            <a:avLst/>
          </a:prstGeom>
          <a:noFill/>
        </p:spPr>
        <p:txBody>
          <a:bodyPr wrap="square">
            <a:spAutoFit/>
          </a:bodyPr>
          <a:lstStyle/>
          <a:p>
            <a:r>
              <a:rPr lang="zh-TW" altLang="en-US" dirty="0"/>
              <a:t>https://tbrain.trendmicro.com.tw/Competitions/Details/41</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6</a:t>
            </a:fld>
            <a:endParaRPr lang="zh-TW" altLang="en-US" dirty="0"/>
          </a:p>
        </p:txBody>
      </p:sp>
      <p:pic>
        <p:nvPicPr>
          <p:cNvPr id="5" name="圖片 4">
            <a:extLst>
              <a:ext uri="{FF2B5EF4-FFF2-40B4-BE49-F238E27FC236}">
                <a16:creationId xmlns:a16="http://schemas.microsoft.com/office/drawing/2014/main" id="{5249202E-4576-726E-8F62-91C948C85CF7}"/>
              </a:ext>
            </a:extLst>
          </p:cNvPr>
          <p:cNvPicPr>
            <a:picLocks noChangeAspect="1"/>
          </p:cNvPicPr>
          <p:nvPr/>
        </p:nvPicPr>
        <p:blipFill>
          <a:blip r:embed="rId2"/>
          <a:stretch>
            <a:fillRect/>
          </a:stretch>
        </p:blipFill>
        <p:spPr>
          <a:xfrm>
            <a:off x="3106045" y="3067150"/>
            <a:ext cx="5869446" cy="1359125"/>
          </a:xfrm>
          <a:prstGeom prst="rect">
            <a:avLst/>
          </a:prstGeom>
        </p:spPr>
      </p:pic>
      <p:sp>
        <p:nvSpPr>
          <p:cNvPr id="8" name="文字方塊 7">
            <a:extLst>
              <a:ext uri="{FF2B5EF4-FFF2-40B4-BE49-F238E27FC236}">
                <a16:creationId xmlns:a16="http://schemas.microsoft.com/office/drawing/2014/main" id="{2991317E-DC0D-6DAB-C08B-FADD9E58CF13}"/>
              </a:ext>
            </a:extLst>
          </p:cNvPr>
          <p:cNvSpPr txBox="1"/>
          <p:nvPr/>
        </p:nvSpPr>
        <p:spPr>
          <a:xfrm>
            <a:off x="3106045" y="2645854"/>
            <a:ext cx="6121570" cy="369332"/>
          </a:xfrm>
          <a:prstGeom prst="rect">
            <a:avLst/>
          </a:prstGeom>
          <a:noFill/>
        </p:spPr>
        <p:txBody>
          <a:bodyPr wrap="square">
            <a:spAutoFit/>
          </a:bodyPr>
          <a:lstStyle/>
          <a:p>
            <a:r>
              <a:rPr lang="zh-TW" altLang="en-US" dirty="0">
                <a:latin typeface="Times New Roman" panose="02020603050405020304" pitchFamily="18" charset="0"/>
                <a:cs typeface="Times New Roman" panose="02020603050405020304" pitchFamily="18" charset="0"/>
              </a:rPr>
              <a:t>The best result in the current competition.</a:t>
            </a:r>
          </a:p>
        </p:txBody>
      </p:sp>
    </p:spTree>
    <p:extLst>
      <p:ext uri="{BB962C8B-B14F-4D97-AF65-F5344CB8AC3E}">
        <p14:creationId xmlns:p14="http://schemas.microsoft.com/office/powerpoint/2010/main" val="1723671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Multi-Agents Related Work</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Multi-Agent Systems: Applications &amp; Deficiencies in AI Competitions</a:t>
            </a:r>
            <a:endParaRPr lang="en-US" altLang="zh-TW" dirty="0">
              <a:latin typeface="Times New Roman" panose="02020603050405020304" pitchFamily="18" charset="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7</a:t>
            </a:fld>
            <a:endParaRPr lang="zh-TW" altLang="en-US" dirty="0"/>
          </a:p>
        </p:txBody>
      </p:sp>
      <p:pic>
        <p:nvPicPr>
          <p:cNvPr id="12" name="圖片 11">
            <a:extLst>
              <a:ext uri="{FF2B5EF4-FFF2-40B4-BE49-F238E27FC236}">
                <a16:creationId xmlns:a16="http://schemas.microsoft.com/office/drawing/2014/main" id="{47110E6E-3E86-ADDC-8C7D-4C411AF44230}"/>
              </a:ext>
            </a:extLst>
          </p:cNvPr>
          <p:cNvPicPr>
            <a:picLocks noChangeAspect="1"/>
          </p:cNvPicPr>
          <p:nvPr/>
        </p:nvPicPr>
        <p:blipFill>
          <a:blip r:embed="rId2"/>
          <a:stretch>
            <a:fillRect/>
          </a:stretch>
        </p:blipFill>
        <p:spPr>
          <a:xfrm>
            <a:off x="838200" y="1690688"/>
            <a:ext cx="4213860" cy="2579264"/>
          </a:xfrm>
          <a:prstGeom prst="rect">
            <a:avLst/>
          </a:prstGeom>
        </p:spPr>
      </p:pic>
      <p:pic>
        <p:nvPicPr>
          <p:cNvPr id="14" name="圖片 13">
            <a:extLst>
              <a:ext uri="{FF2B5EF4-FFF2-40B4-BE49-F238E27FC236}">
                <a16:creationId xmlns:a16="http://schemas.microsoft.com/office/drawing/2014/main" id="{E2E57924-61BD-A32A-8A05-B174B04A3005}"/>
              </a:ext>
            </a:extLst>
          </p:cNvPr>
          <p:cNvPicPr>
            <a:picLocks noChangeAspect="1"/>
          </p:cNvPicPr>
          <p:nvPr/>
        </p:nvPicPr>
        <p:blipFill>
          <a:blip r:embed="rId3"/>
          <a:stretch>
            <a:fillRect/>
          </a:stretch>
        </p:blipFill>
        <p:spPr>
          <a:xfrm>
            <a:off x="5577840" y="1690688"/>
            <a:ext cx="3991112" cy="1826172"/>
          </a:xfrm>
          <a:prstGeom prst="rect">
            <a:avLst/>
          </a:prstGeom>
        </p:spPr>
      </p:pic>
      <p:pic>
        <p:nvPicPr>
          <p:cNvPr id="16" name="圖片 15">
            <a:extLst>
              <a:ext uri="{FF2B5EF4-FFF2-40B4-BE49-F238E27FC236}">
                <a16:creationId xmlns:a16="http://schemas.microsoft.com/office/drawing/2014/main" id="{EC6D5FDC-9074-42A9-A7AD-0DED2EBECBE6}"/>
              </a:ext>
            </a:extLst>
          </p:cNvPr>
          <p:cNvPicPr>
            <a:picLocks noChangeAspect="1"/>
          </p:cNvPicPr>
          <p:nvPr/>
        </p:nvPicPr>
        <p:blipFill>
          <a:blip r:embed="rId4"/>
          <a:stretch>
            <a:fillRect/>
          </a:stretch>
        </p:blipFill>
        <p:spPr>
          <a:xfrm>
            <a:off x="990599" y="4608009"/>
            <a:ext cx="5616743" cy="1515776"/>
          </a:xfrm>
          <a:prstGeom prst="rect">
            <a:avLst/>
          </a:prstGeom>
        </p:spPr>
      </p:pic>
      <p:pic>
        <p:nvPicPr>
          <p:cNvPr id="18" name="圖片 17">
            <a:extLst>
              <a:ext uri="{FF2B5EF4-FFF2-40B4-BE49-F238E27FC236}">
                <a16:creationId xmlns:a16="http://schemas.microsoft.com/office/drawing/2014/main" id="{46699254-08F1-2A6B-C1A2-F2CF3E145569}"/>
              </a:ext>
            </a:extLst>
          </p:cNvPr>
          <p:cNvPicPr>
            <a:picLocks noChangeAspect="1"/>
          </p:cNvPicPr>
          <p:nvPr/>
        </p:nvPicPr>
        <p:blipFill>
          <a:blip r:embed="rId5"/>
          <a:stretch>
            <a:fillRect/>
          </a:stretch>
        </p:blipFill>
        <p:spPr>
          <a:xfrm>
            <a:off x="5577840" y="4287627"/>
            <a:ext cx="4311731" cy="1425449"/>
          </a:xfrm>
          <a:prstGeom prst="rect">
            <a:avLst/>
          </a:prstGeom>
        </p:spPr>
      </p:pic>
    </p:spTree>
    <p:extLst>
      <p:ext uri="{BB962C8B-B14F-4D97-AF65-F5344CB8AC3E}">
        <p14:creationId xmlns:p14="http://schemas.microsoft.com/office/powerpoint/2010/main" val="180182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Multi-Agents Related Work</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Multi-Agent Systems: Applications &amp; Deficiencies in AI Competitions</a:t>
            </a:r>
            <a:endParaRPr lang="en-US" altLang="zh-TW" dirty="0">
              <a:latin typeface="Times New Roman" panose="02020603050405020304" pitchFamily="18" charset="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8</a:t>
            </a:fld>
            <a:endParaRPr lang="zh-TW" altLang="en-US" dirty="0"/>
          </a:p>
        </p:txBody>
      </p:sp>
      <p:pic>
        <p:nvPicPr>
          <p:cNvPr id="4" name="圖片 3">
            <a:extLst>
              <a:ext uri="{FF2B5EF4-FFF2-40B4-BE49-F238E27FC236}">
                <a16:creationId xmlns:a16="http://schemas.microsoft.com/office/drawing/2014/main" id="{2FDAF512-D430-473E-1035-DC82F9625C19}"/>
              </a:ext>
            </a:extLst>
          </p:cNvPr>
          <p:cNvPicPr>
            <a:picLocks noChangeAspect="1"/>
          </p:cNvPicPr>
          <p:nvPr/>
        </p:nvPicPr>
        <p:blipFill>
          <a:blip r:embed="rId2"/>
          <a:stretch>
            <a:fillRect/>
          </a:stretch>
        </p:blipFill>
        <p:spPr>
          <a:xfrm>
            <a:off x="181476" y="1899026"/>
            <a:ext cx="3790449" cy="2177135"/>
          </a:xfrm>
          <a:prstGeom prst="rect">
            <a:avLst/>
          </a:prstGeom>
        </p:spPr>
      </p:pic>
      <p:pic>
        <p:nvPicPr>
          <p:cNvPr id="6" name="圖片 5">
            <a:extLst>
              <a:ext uri="{FF2B5EF4-FFF2-40B4-BE49-F238E27FC236}">
                <a16:creationId xmlns:a16="http://schemas.microsoft.com/office/drawing/2014/main" id="{933B72DB-D7B8-1265-152B-2FC2C9EEDEE7}"/>
              </a:ext>
            </a:extLst>
          </p:cNvPr>
          <p:cNvPicPr>
            <a:picLocks noChangeAspect="1"/>
          </p:cNvPicPr>
          <p:nvPr/>
        </p:nvPicPr>
        <p:blipFill>
          <a:blip r:embed="rId3"/>
          <a:stretch>
            <a:fillRect/>
          </a:stretch>
        </p:blipFill>
        <p:spPr>
          <a:xfrm>
            <a:off x="4267201" y="1912732"/>
            <a:ext cx="2876550" cy="2018419"/>
          </a:xfrm>
          <a:prstGeom prst="rect">
            <a:avLst/>
          </a:prstGeom>
        </p:spPr>
      </p:pic>
      <p:pic>
        <p:nvPicPr>
          <p:cNvPr id="8" name="圖片 7">
            <a:extLst>
              <a:ext uri="{FF2B5EF4-FFF2-40B4-BE49-F238E27FC236}">
                <a16:creationId xmlns:a16="http://schemas.microsoft.com/office/drawing/2014/main" id="{7CA049D6-C123-AB7C-53CF-A3ABA16BB65F}"/>
              </a:ext>
            </a:extLst>
          </p:cNvPr>
          <p:cNvPicPr>
            <a:picLocks noChangeAspect="1"/>
          </p:cNvPicPr>
          <p:nvPr/>
        </p:nvPicPr>
        <p:blipFill>
          <a:blip r:embed="rId4"/>
          <a:stretch>
            <a:fillRect/>
          </a:stretch>
        </p:blipFill>
        <p:spPr>
          <a:xfrm>
            <a:off x="181476" y="4153197"/>
            <a:ext cx="2961122" cy="1723730"/>
          </a:xfrm>
          <a:prstGeom prst="rect">
            <a:avLst/>
          </a:prstGeom>
        </p:spPr>
      </p:pic>
      <p:pic>
        <p:nvPicPr>
          <p:cNvPr id="10" name="圖片 9">
            <a:extLst>
              <a:ext uri="{FF2B5EF4-FFF2-40B4-BE49-F238E27FC236}">
                <a16:creationId xmlns:a16="http://schemas.microsoft.com/office/drawing/2014/main" id="{1F6C3B61-DF6F-C456-7CA3-923E829719C2}"/>
              </a:ext>
            </a:extLst>
          </p:cNvPr>
          <p:cNvPicPr>
            <a:picLocks noChangeAspect="1"/>
          </p:cNvPicPr>
          <p:nvPr/>
        </p:nvPicPr>
        <p:blipFill>
          <a:blip r:embed="rId5"/>
          <a:stretch>
            <a:fillRect/>
          </a:stretch>
        </p:blipFill>
        <p:spPr>
          <a:xfrm>
            <a:off x="4267201" y="4153195"/>
            <a:ext cx="3028949" cy="1784624"/>
          </a:xfrm>
          <a:prstGeom prst="rect">
            <a:avLst/>
          </a:prstGeom>
        </p:spPr>
      </p:pic>
      <p:pic>
        <p:nvPicPr>
          <p:cNvPr id="15" name="圖片 14">
            <a:extLst>
              <a:ext uri="{FF2B5EF4-FFF2-40B4-BE49-F238E27FC236}">
                <a16:creationId xmlns:a16="http://schemas.microsoft.com/office/drawing/2014/main" id="{A4589923-2E00-F98D-E2C6-5147F3364CFA}"/>
              </a:ext>
            </a:extLst>
          </p:cNvPr>
          <p:cNvPicPr>
            <a:picLocks noChangeAspect="1"/>
          </p:cNvPicPr>
          <p:nvPr/>
        </p:nvPicPr>
        <p:blipFill>
          <a:blip r:embed="rId6"/>
          <a:stretch>
            <a:fillRect/>
          </a:stretch>
        </p:blipFill>
        <p:spPr>
          <a:xfrm>
            <a:off x="7531601" y="1912732"/>
            <a:ext cx="4486373" cy="1735343"/>
          </a:xfrm>
          <a:prstGeom prst="rect">
            <a:avLst/>
          </a:prstGeom>
        </p:spPr>
      </p:pic>
    </p:spTree>
    <p:extLst>
      <p:ext uri="{BB962C8B-B14F-4D97-AF65-F5344CB8AC3E}">
        <p14:creationId xmlns:p14="http://schemas.microsoft.com/office/powerpoint/2010/main" val="926489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圓角 97">
            <a:extLst>
              <a:ext uri="{FF2B5EF4-FFF2-40B4-BE49-F238E27FC236}">
                <a16:creationId xmlns:a16="http://schemas.microsoft.com/office/drawing/2014/main" id="{A70ABA08-1F84-ECFA-5439-6E1C588AB262}"/>
              </a:ext>
            </a:extLst>
          </p:cNvPr>
          <p:cNvSpPr/>
          <p:nvPr/>
        </p:nvSpPr>
        <p:spPr>
          <a:xfrm>
            <a:off x="6648450" y="3268984"/>
            <a:ext cx="771525" cy="7534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86FD98A8-F047-24B2-5F6E-921199EDCCE1}"/>
              </a:ext>
            </a:extLst>
          </p:cNvPr>
          <p:cNvSpPr/>
          <p:nvPr/>
        </p:nvSpPr>
        <p:spPr>
          <a:xfrm>
            <a:off x="3153014" y="4809858"/>
            <a:ext cx="7769331" cy="154649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77EC7C20-D72F-65D4-86E0-06BF258F46B8}"/>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Multi-Agents Architecture diagram</a:t>
            </a:r>
          </a:p>
        </p:txBody>
      </p:sp>
      <p:sp>
        <p:nvSpPr>
          <p:cNvPr id="11" name="投影片編號版面配置區 10">
            <a:extLst>
              <a:ext uri="{FF2B5EF4-FFF2-40B4-BE49-F238E27FC236}">
                <a16:creationId xmlns:a16="http://schemas.microsoft.com/office/drawing/2014/main" id="{5D6E823F-3EF4-FC22-2F8F-30BB47707EBD}"/>
              </a:ext>
            </a:extLst>
          </p:cNvPr>
          <p:cNvSpPr>
            <a:spLocks noGrp="1"/>
          </p:cNvSpPr>
          <p:nvPr>
            <p:ph type="sldNum" sz="quarter" idx="12"/>
          </p:nvPr>
        </p:nvSpPr>
        <p:spPr/>
        <p:txBody>
          <a:bodyPr/>
          <a:lstStyle/>
          <a:p>
            <a:fld id="{7520E5B4-D332-4B56-B9B4-EA9F4891AE30}" type="slidenum">
              <a:rPr lang="zh-TW" altLang="en-US" smtClean="0"/>
              <a:t>9</a:t>
            </a:fld>
            <a:endParaRPr lang="zh-TW" altLang="en-US" dirty="0"/>
          </a:p>
        </p:txBody>
      </p:sp>
      <p:sp>
        <p:nvSpPr>
          <p:cNvPr id="3" name="圓柱形 2">
            <a:extLst>
              <a:ext uri="{FF2B5EF4-FFF2-40B4-BE49-F238E27FC236}">
                <a16:creationId xmlns:a16="http://schemas.microsoft.com/office/drawing/2014/main" id="{1AE4414D-9EBB-6DD0-2AB0-9D0E7DDE1FE3}"/>
              </a:ext>
            </a:extLst>
          </p:cNvPr>
          <p:cNvSpPr/>
          <p:nvPr/>
        </p:nvSpPr>
        <p:spPr>
          <a:xfrm>
            <a:off x="1272182" y="4895002"/>
            <a:ext cx="1321993" cy="137620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RAG</a:t>
            </a:r>
          </a:p>
          <a:p>
            <a:pPr algn="ctr"/>
            <a:r>
              <a:rPr lang="en-US" altLang="zh-TW" dirty="0"/>
              <a:t>Database</a:t>
            </a:r>
            <a:endParaRPr lang="zh-TW" altLang="en-US" dirty="0"/>
          </a:p>
        </p:txBody>
      </p:sp>
      <p:sp>
        <p:nvSpPr>
          <p:cNvPr id="4" name="矩形 3">
            <a:extLst>
              <a:ext uri="{FF2B5EF4-FFF2-40B4-BE49-F238E27FC236}">
                <a16:creationId xmlns:a16="http://schemas.microsoft.com/office/drawing/2014/main" id="{7E657267-64B7-6F8D-3474-7EEACE8105FA}"/>
              </a:ext>
            </a:extLst>
          </p:cNvPr>
          <p:cNvSpPr/>
          <p:nvPr/>
        </p:nvSpPr>
        <p:spPr>
          <a:xfrm>
            <a:off x="3384682" y="5138177"/>
            <a:ext cx="1620145" cy="88985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Preprocessing Agent</a:t>
            </a:r>
            <a:endParaRPr lang="zh-TW" altLang="en-US" dirty="0"/>
          </a:p>
        </p:txBody>
      </p:sp>
      <p:sp>
        <p:nvSpPr>
          <p:cNvPr id="6" name="矩形 5">
            <a:extLst>
              <a:ext uri="{FF2B5EF4-FFF2-40B4-BE49-F238E27FC236}">
                <a16:creationId xmlns:a16="http://schemas.microsoft.com/office/drawing/2014/main" id="{149BA47E-D40A-3E7B-84DA-38F8E95BA437}"/>
              </a:ext>
            </a:extLst>
          </p:cNvPr>
          <p:cNvSpPr/>
          <p:nvPr/>
        </p:nvSpPr>
        <p:spPr>
          <a:xfrm>
            <a:off x="5279965" y="5138177"/>
            <a:ext cx="1620145" cy="88985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Segmentation Agent</a:t>
            </a:r>
            <a:endParaRPr lang="zh-TW" altLang="en-US" dirty="0"/>
          </a:p>
        </p:txBody>
      </p:sp>
      <p:sp>
        <p:nvSpPr>
          <p:cNvPr id="7" name="矩形 6">
            <a:extLst>
              <a:ext uri="{FF2B5EF4-FFF2-40B4-BE49-F238E27FC236}">
                <a16:creationId xmlns:a16="http://schemas.microsoft.com/office/drawing/2014/main" id="{E1681B16-23BB-44BE-46CB-94F4AD165B15}"/>
              </a:ext>
            </a:extLst>
          </p:cNvPr>
          <p:cNvSpPr/>
          <p:nvPr/>
        </p:nvSpPr>
        <p:spPr>
          <a:xfrm>
            <a:off x="7175248" y="5138177"/>
            <a:ext cx="1620145" cy="88985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t>Postprocessin</a:t>
            </a:r>
            <a:r>
              <a:rPr lang="en-US" altLang="zh-TW" dirty="0"/>
              <a:t> Agent</a:t>
            </a:r>
            <a:endParaRPr lang="zh-TW" altLang="en-US" dirty="0"/>
          </a:p>
        </p:txBody>
      </p:sp>
      <p:sp>
        <p:nvSpPr>
          <p:cNvPr id="10" name="矩形 9">
            <a:extLst>
              <a:ext uri="{FF2B5EF4-FFF2-40B4-BE49-F238E27FC236}">
                <a16:creationId xmlns:a16="http://schemas.microsoft.com/office/drawing/2014/main" id="{B4BD7F40-D1FE-728F-DA3E-ABC21161E520}"/>
              </a:ext>
            </a:extLst>
          </p:cNvPr>
          <p:cNvSpPr/>
          <p:nvPr/>
        </p:nvSpPr>
        <p:spPr>
          <a:xfrm>
            <a:off x="9070531" y="5138177"/>
            <a:ext cx="1620145" cy="88985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Reporting Agent</a:t>
            </a:r>
            <a:endParaRPr lang="zh-TW" altLang="en-US" dirty="0"/>
          </a:p>
        </p:txBody>
      </p:sp>
      <p:cxnSp>
        <p:nvCxnSpPr>
          <p:cNvPr id="18" name="直線單箭頭接點 17">
            <a:extLst>
              <a:ext uri="{FF2B5EF4-FFF2-40B4-BE49-F238E27FC236}">
                <a16:creationId xmlns:a16="http://schemas.microsoft.com/office/drawing/2014/main" id="{5DB6AF63-2D8B-1C2F-DF9D-3E45717E0C59}"/>
              </a:ext>
            </a:extLst>
          </p:cNvPr>
          <p:cNvCxnSpPr>
            <a:stCxn id="3" idx="4"/>
            <a:endCxn id="16" idx="1"/>
          </p:cNvCxnSpPr>
          <p:nvPr/>
        </p:nvCxnSpPr>
        <p:spPr>
          <a:xfrm>
            <a:off x="2594175" y="5583104"/>
            <a:ext cx="5588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 name="圖形 29" descr="男性形象 以實心填滿">
            <a:extLst>
              <a:ext uri="{FF2B5EF4-FFF2-40B4-BE49-F238E27FC236}">
                <a16:creationId xmlns:a16="http://schemas.microsoft.com/office/drawing/2014/main" id="{029321CB-0385-8A63-CAFC-4694960D4A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0479" y="3195407"/>
            <a:ext cx="914400" cy="914400"/>
          </a:xfrm>
          <a:prstGeom prst="rect">
            <a:avLst/>
          </a:prstGeom>
        </p:spPr>
      </p:pic>
      <p:sp>
        <p:nvSpPr>
          <p:cNvPr id="50" name="文字方塊 49">
            <a:extLst>
              <a:ext uri="{FF2B5EF4-FFF2-40B4-BE49-F238E27FC236}">
                <a16:creationId xmlns:a16="http://schemas.microsoft.com/office/drawing/2014/main" id="{B5C62427-CDE7-187E-3F7F-F288C2B3B7BA}"/>
              </a:ext>
            </a:extLst>
          </p:cNvPr>
          <p:cNvSpPr txBox="1"/>
          <p:nvPr/>
        </p:nvSpPr>
        <p:spPr>
          <a:xfrm>
            <a:off x="6782356" y="2919540"/>
            <a:ext cx="611426"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Me</a:t>
            </a:r>
            <a:endParaRPr lang="zh-TW" altLang="en-US" dirty="0">
              <a:latin typeface="Times New Roman" panose="02020603050405020304" pitchFamily="18" charset="0"/>
              <a:cs typeface="Times New Roman" panose="02020603050405020304" pitchFamily="18" charset="0"/>
            </a:endParaRPr>
          </a:p>
        </p:txBody>
      </p:sp>
      <p:pic>
        <p:nvPicPr>
          <p:cNvPr id="53" name="圖片 52">
            <a:extLst>
              <a:ext uri="{FF2B5EF4-FFF2-40B4-BE49-F238E27FC236}">
                <a16:creationId xmlns:a16="http://schemas.microsoft.com/office/drawing/2014/main" id="{1A97DF71-04D4-7EAB-635A-4ADE83254A76}"/>
              </a:ext>
            </a:extLst>
          </p:cNvPr>
          <p:cNvPicPr>
            <a:picLocks noChangeAspect="1"/>
          </p:cNvPicPr>
          <p:nvPr/>
        </p:nvPicPr>
        <p:blipFill>
          <a:blip r:embed="rId4"/>
          <a:stretch>
            <a:fillRect/>
          </a:stretch>
        </p:blipFill>
        <p:spPr>
          <a:xfrm>
            <a:off x="9081763" y="1408996"/>
            <a:ext cx="2385727" cy="1135263"/>
          </a:xfrm>
          <a:prstGeom prst="rect">
            <a:avLst/>
          </a:prstGeom>
        </p:spPr>
      </p:pic>
      <p:cxnSp>
        <p:nvCxnSpPr>
          <p:cNvPr id="54" name="接點: 弧形 53">
            <a:extLst>
              <a:ext uri="{FF2B5EF4-FFF2-40B4-BE49-F238E27FC236}">
                <a16:creationId xmlns:a16="http://schemas.microsoft.com/office/drawing/2014/main" id="{352A415E-9D0F-B21D-E647-DF5CA7C5B44B}"/>
              </a:ext>
            </a:extLst>
          </p:cNvPr>
          <p:cNvCxnSpPr>
            <a:cxnSpLocks/>
            <a:endCxn id="53" idx="1"/>
          </p:cNvCxnSpPr>
          <p:nvPr/>
        </p:nvCxnSpPr>
        <p:spPr>
          <a:xfrm flipV="1">
            <a:off x="7037678" y="1976628"/>
            <a:ext cx="2044085" cy="799390"/>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文字方塊 58">
            <a:extLst>
              <a:ext uri="{FF2B5EF4-FFF2-40B4-BE49-F238E27FC236}">
                <a16:creationId xmlns:a16="http://schemas.microsoft.com/office/drawing/2014/main" id="{91637D99-727E-B5CB-D184-DA90FAD43070}"/>
              </a:ext>
            </a:extLst>
          </p:cNvPr>
          <p:cNvSpPr txBox="1"/>
          <p:nvPr/>
        </p:nvSpPr>
        <p:spPr>
          <a:xfrm>
            <a:off x="7461551" y="1738915"/>
            <a:ext cx="1070001"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Submit</a:t>
            </a:r>
            <a:endParaRPr lang="zh-TW" altLang="en-US" dirty="0">
              <a:latin typeface="Times New Roman" panose="02020603050405020304" pitchFamily="18" charset="0"/>
              <a:cs typeface="Times New Roman" panose="02020603050405020304" pitchFamily="18" charset="0"/>
            </a:endParaRPr>
          </a:p>
        </p:txBody>
      </p:sp>
      <p:sp>
        <p:nvSpPr>
          <p:cNvPr id="61" name="文字方塊 60">
            <a:extLst>
              <a:ext uri="{FF2B5EF4-FFF2-40B4-BE49-F238E27FC236}">
                <a16:creationId xmlns:a16="http://schemas.microsoft.com/office/drawing/2014/main" id="{FDA4AA9F-0198-ED1A-E27C-4A5D940D5B64}"/>
              </a:ext>
            </a:extLst>
          </p:cNvPr>
          <p:cNvSpPr txBox="1"/>
          <p:nvPr/>
        </p:nvSpPr>
        <p:spPr>
          <a:xfrm>
            <a:off x="804108" y="2318449"/>
            <a:ext cx="6096000" cy="369332"/>
          </a:xfrm>
          <a:prstGeom prst="rect">
            <a:avLst/>
          </a:prstGeom>
          <a:noFill/>
        </p:spPr>
        <p:txBody>
          <a:bodyPr wrap="square">
            <a:spAutoFit/>
          </a:bodyPr>
          <a:lstStyle/>
          <a:p>
            <a:r>
              <a:rPr lang="en-US" altLang="zh-TW" dirty="0"/>
              <a:t>Like:</a:t>
            </a:r>
          </a:p>
        </p:txBody>
      </p:sp>
      <p:cxnSp>
        <p:nvCxnSpPr>
          <p:cNvPr id="63" name="直線單箭頭接點 62">
            <a:extLst>
              <a:ext uri="{FF2B5EF4-FFF2-40B4-BE49-F238E27FC236}">
                <a16:creationId xmlns:a16="http://schemas.microsoft.com/office/drawing/2014/main" id="{D557F2A8-0154-AF37-6AC9-C1D78E570BE6}"/>
              </a:ext>
            </a:extLst>
          </p:cNvPr>
          <p:cNvCxnSpPr>
            <a:cxnSpLocks/>
            <a:endCxn id="3" idx="1"/>
          </p:cNvCxnSpPr>
          <p:nvPr/>
        </p:nvCxnSpPr>
        <p:spPr>
          <a:xfrm>
            <a:off x="1933178" y="3841419"/>
            <a:ext cx="1" cy="1053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6" name="圖片 65">
            <a:extLst>
              <a:ext uri="{FF2B5EF4-FFF2-40B4-BE49-F238E27FC236}">
                <a16:creationId xmlns:a16="http://schemas.microsoft.com/office/drawing/2014/main" id="{A4A02B76-0DF8-1432-BE5C-E4AA695DDAFA}"/>
              </a:ext>
            </a:extLst>
          </p:cNvPr>
          <p:cNvPicPr>
            <a:picLocks noChangeAspect="1"/>
          </p:cNvPicPr>
          <p:nvPr/>
        </p:nvPicPr>
        <p:blipFill>
          <a:blip r:embed="rId5"/>
          <a:stretch>
            <a:fillRect/>
          </a:stretch>
        </p:blipFill>
        <p:spPr>
          <a:xfrm>
            <a:off x="715268" y="2652664"/>
            <a:ext cx="3250886" cy="1053584"/>
          </a:xfrm>
          <a:prstGeom prst="rect">
            <a:avLst/>
          </a:prstGeom>
        </p:spPr>
      </p:pic>
      <p:sp>
        <p:nvSpPr>
          <p:cNvPr id="68" name="文字方塊 67">
            <a:extLst>
              <a:ext uri="{FF2B5EF4-FFF2-40B4-BE49-F238E27FC236}">
                <a16:creationId xmlns:a16="http://schemas.microsoft.com/office/drawing/2014/main" id="{C1FFE628-79BF-FC02-3FF7-A0B7043DE5D5}"/>
              </a:ext>
            </a:extLst>
          </p:cNvPr>
          <p:cNvSpPr txBox="1"/>
          <p:nvPr/>
        </p:nvSpPr>
        <p:spPr>
          <a:xfrm>
            <a:off x="804108" y="1408996"/>
            <a:ext cx="6427272" cy="923330"/>
          </a:xfrm>
          <a:prstGeom prst="rect">
            <a:avLst/>
          </a:prstGeom>
          <a:noFill/>
        </p:spPr>
        <p:txBody>
          <a:bodyPr wrap="square">
            <a:spAutoFit/>
          </a:bodyPr>
          <a:lstStyle/>
          <a:p>
            <a:r>
              <a:rPr lang="en-US" altLang="zh-TW" dirty="0"/>
              <a:t>My environment info : windows</a:t>
            </a:r>
            <a:r>
              <a:rPr lang="zh-TW" altLang="en-US" dirty="0"/>
              <a:t>、</a:t>
            </a:r>
            <a:r>
              <a:rPr lang="en-US" altLang="zh-TW" dirty="0"/>
              <a:t>3080GPU</a:t>
            </a:r>
            <a:r>
              <a:rPr lang="zh-TW" altLang="en-US" dirty="0"/>
              <a:t>、</a:t>
            </a:r>
            <a:r>
              <a:rPr lang="en-US" altLang="zh-TW" dirty="0"/>
              <a:t>12700K CPU …</a:t>
            </a:r>
          </a:p>
          <a:p>
            <a:r>
              <a:rPr lang="zh-TW" altLang="en-US" dirty="0"/>
              <a:t>Competition info </a:t>
            </a:r>
            <a:endParaRPr lang="en-US" altLang="zh-TW" dirty="0"/>
          </a:p>
          <a:p>
            <a:r>
              <a:rPr lang="en-US" altLang="zh-TW" dirty="0"/>
              <a:t>R</a:t>
            </a:r>
            <a:r>
              <a:rPr lang="zh-TW" altLang="en-US" dirty="0"/>
              <a:t>elated research </a:t>
            </a:r>
            <a:r>
              <a:rPr lang="en-US" altLang="zh-TW" dirty="0"/>
              <a:t>info</a:t>
            </a:r>
          </a:p>
        </p:txBody>
      </p:sp>
      <p:sp>
        <p:nvSpPr>
          <p:cNvPr id="74" name="文字方塊 73">
            <a:extLst>
              <a:ext uri="{FF2B5EF4-FFF2-40B4-BE49-F238E27FC236}">
                <a16:creationId xmlns:a16="http://schemas.microsoft.com/office/drawing/2014/main" id="{9DA65DB8-36CE-DB77-C54A-3C4C5B97CD29}"/>
              </a:ext>
            </a:extLst>
          </p:cNvPr>
          <p:cNvSpPr txBox="1"/>
          <p:nvPr/>
        </p:nvSpPr>
        <p:spPr>
          <a:xfrm>
            <a:off x="7487946" y="2835219"/>
            <a:ext cx="4665666" cy="738664"/>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 Train</a:t>
            </a:r>
            <a:r>
              <a:rPr lang="zh-TW" altLang="en-US" sz="1400"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&amp;</a:t>
            </a:r>
            <a:r>
              <a:rPr lang="zh-TW" altLang="en-US" sz="1400"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Test</a:t>
            </a:r>
          </a:p>
          <a:p>
            <a:r>
              <a:rPr lang="en-US" altLang="zh-TW" sz="1400" dirty="0">
                <a:latin typeface="Times New Roman" panose="02020603050405020304" pitchFamily="18" charset="0"/>
                <a:cs typeface="Times New Roman" panose="02020603050405020304" pitchFamily="18" charset="0"/>
              </a:rPr>
              <a:t>- Use the Reporting Agent Fit Upload Format</a:t>
            </a:r>
          </a:p>
          <a:p>
            <a:r>
              <a:rPr lang="en-US" altLang="zh-TW" sz="1400" dirty="0">
                <a:latin typeface="Times New Roman" panose="02020603050405020304" pitchFamily="18" charset="0"/>
                <a:cs typeface="Times New Roman" panose="02020603050405020304" pitchFamily="18" charset="0"/>
              </a:rPr>
              <a:t>- Fix/ Adjustment/ Integrate code</a:t>
            </a:r>
          </a:p>
        </p:txBody>
      </p:sp>
      <p:pic>
        <p:nvPicPr>
          <p:cNvPr id="77" name="圖片 76">
            <a:extLst>
              <a:ext uri="{FF2B5EF4-FFF2-40B4-BE49-F238E27FC236}">
                <a16:creationId xmlns:a16="http://schemas.microsoft.com/office/drawing/2014/main" id="{DDCA75A9-4CBB-9301-CF95-F7E8D120F912}"/>
              </a:ext>
            </a:extLst>
          </p:cNvPr>
          <p:cNvPicPr>
            <a:picLocks noChangeAspect="1"/>
          </p:cNvPicPr>
          <p:nvPr/>
        </p:nvPicPr>
        <p:blipFill>
          <a:blip r:embed="rId6"/>
          <a:stretch>
            <a:fillRect/>
          </a:stretch>
        </p:blipFill>
        <p:spPr>
          <a:xfrm>
            <a:off x="1522197" y="2986089"/>
            <a:ext cx="2780213" cy="1094495"/>
          </a:xfrm>
          <a:prstGeom prst="rect">
            <a:avLst/>
          </a:prstGeom>
        </p:spPr>
      </p:pic>
      <p:pic>
        <p:nvPicPr>
          <p:cNvPr id="79" name="圖片 78">
            <a:extLst>
              <a:ext uri="{FF2B5EF4-FFF2-40B4-BE49-F238E27FC236}">
                <a16:creationId xmlns:a16="http://schemas.microsoft.com/office/drawing/2014/main" id="{EEDE7FAC-2942-51F2-D768-D65086A58CE0}"/>
              </a:ext>
            </a:extLst>
          </p:cNvPr>
          <p:cNvPicPr>
            <a:picLocks noChangeAspect="1"/>
          </p:cNvPicPr>
          <p:nvPr/>
        </p:nvPicPr>
        <p:blipFill>
          <a:blip r:embed="rId7"/>
          <a:stretch>
            <a:fillRect/>
          </a:stretch>
        </p:blipFill>
        <p:spPr>
          <a:xfrm>
            <a:off x="533596" y="3502199"/>
            <a:ext cx="2122055" cy="840889"/>
          </a:xfrm>
          <a:prstGeom prst="rect">
            <a:avLst/>
          </a:prstGeom>
        </p:spPr>
      </p:pic>
      <p:cxnSp>
        <p:nvCxnSpPr>
          <p:cNvPr id="81" name="直線接點 80">
            <a:extLst>
              <a:ext uri="{FF2B5EF4-FFF2-40B4-BE49-F238E27FC236}">
                <a16:creationId xmlns:a16="http://schemas.microsoft.com/office/drawing/2014/main" id="{8B22B74F-B63D-420C-AFC0-ED98E100E0C6}"/>
              </a:ext>
            </a:extLst>
          </p:cNvPr>
          <p:cNvCxnSpPr/>
          <p:nvPr/>
        </p:nvCxnSpPr>
        <p:spPr>
          <a:xfrm flipH="1">
            <a:off x="5134015" y="4953513"/>
            <a:ext cx="8380" cy="121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線接點 81">
            <a:extLst>
              <a:ext uri="{FF2B5EF4-FFF2-40B4-BE49-F238E27FC236}">
                <a16:creationId xmlns:a16="http://schemas.microsoft.com/office/drawing/2014/main" id="{812E4E37-9CBB-10CF-C585-78A5256E2D48}"/>
              </a:ext>
            </a:extLst>
          </p:cNvPr>
          <p:cNvCxnSpPr/>
          <p:nvPr/>
        </p:nvCxnSpPr>
        <p:spPr>
          <a:xfrm flipH="1">
            <a:off x="7045417" y="4953513"/>
            <a:ext cx="8380" cy="121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線接點 82">
            <a:extLst>
              <a:ext uri="{FF2B5EF4-FFF2-40B4-BE49-F238E27FC236}">
                <a16:creationId xmlns:a16="http://schemas.microsoft.com/office/drawing/2014/main" id="{878B9D64-843D-AB33-B830-C3F2959753A6}"/>
              </a:ext>
            </a:extLst>
          </p:cNvPr>
          <p:cNvCxnSpPr/>
          <p:nvPr/>
        </p:nvCxnSpPr>
        <p:spPr>
          <a:xfrm flipH="1">
            <a:off x="8943451" y="4953513"/>
            <a:ext cx="8380" cy="121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接點: 弧形 84">
            <a:extLst>
              <a:ext uri="{FF2B5EF4-FFF2-40B4-BE49-F238E27FC236}">
                <a16:creationId xmlns:a16="http://schemas.microsoft.com/office/drawing/2014/main" id="{ABCB99E9-2892-F5F2-C560-4869AEC0845E}"/>
              </a:ext>
            </a:extLst>
          </p:cNvPr>
          <p:cNvCxnSpPr>
            <a:cxnSpLocks/>
            <a:stCxn id="98" idx="2"/>
            <a:endCxn id="6" idx="0"/>
          </p:cNvCxnSpPr>
          <p:nvPr/>
        </p:nvCxnSpPr>
        <p:spPr>
          <a:xfrm rot="5400000">
            <a:off x="6004256" y="4108219"/>
            <a:ext cx="1115741" cy="944175"/>
          </a:xfrm>
          <a:prstGeom prst="curved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6" name="接點: 弧形 85">
            <a:extLst>
              <a:ext uri="{FF2B5EF4-FFF2-40B4-BE49-F238E27FC236}">
                <a16:creationId xmlns:a16="http://schemas.microsoft.com/office/drawing/2014/main" id="{E5655B1F-6950-63D9-3C5C-C22BD6A2009D}"/>
              </a:ext>
            </a:extLst>
          </p:cNvPr>
          <p:cNvCxnSpPr>
            <a:cxnSpLocks/>
            <a:stCxn id="98" idx="2"/>
            <a:endCxn id="7" idx="0"/>
          </p:cNvCxnSpPr>
          <p:nvPr/>
        </p:nvCxnSpPr>
        <p:spPr>
          <a:xfrm rot="16200000" flipH="1">
            <a:off x="6951897" y="4104752"/>
            <a:ext cx="1115741" cy="951108"/>
          </a:xfrm>
          <a:prstGeom prst="curved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接點: 弧形 90">
            <a:extLst>
              <a:ext uri="{FF2B5EF4-FFF2-40B4-BE49-F238E27FC236}">
                <a16:creationId xmlns:a16="http://schemas.microsoft.com/office/drawing/2014/main" id="{55BF9621-A3B4-2FFD-5230-418061B2A10A}"/>
              </a:ext>
            </a:extLst>
          </p:cNvPr>
          <p:cNvCxnSpPr>
            <a:cxnSpLocks/>
            <a:stCxn id="98" idx="3"/>
            <a:endCxn id="10" idx="0"/>
          </p:cNvCxnSpPr>
          <p:nvPr/>
        </p:nvCxnSpPr>
        <p:spPr>
          <a:xfrm>
            <a:off x="7419975" y="3645710"/>
            <a:ext cx="2460629" cy="1492467"/>
          </a:xfrm>
          <a:prstGeom prst="curved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接點: 弧形 93">
            <a:extLst>
              <a:ext uri="{FF2B5EF4-FFF2-40B4-BE49-F238E27FC236}">
                <a16:creationId xmlns:a16="http://schemas.microsoft.com/office/drawing/2014/main" id="{DF30E2AE-8C0E-044C-0386-D2B7536B521A}"/>
              </a:ext>
            </a:extLst>
          </p:cNvPr>
          <p:cNvCxnSpPr>
            <a:cxnSpLocks/>
            <a:stCxn id="98" idx="1"/>
            <a:endCxn id="4" idx="0"/>
          </p:cNvCxnSpPr>
          <p:nvPr/>
        </p:nvCxnSpPr>
        <p:spPr>
          <a:xfrm rot="10800000" flipV="1">
            <a:off x="4194756" y="3645709"/>
            <a:ext cx="2453695" cy="1492467"/>
          </a:xfrm>
          <a:prstGeom prst="curved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547992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549</TotalTime>
  <Words>1979</Words>
  <Application>Microsoft Office PowerPoint</Application>
  <PresentationFormat>寬螢幕</PresentationFormat>
  <Paragraphs>278</Paragraphs>
  <Slides>24</Slides>
  <Notes>0</Notes>
  <HiddenSlides>0</HiddenSlides>
  <MMClips>9</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24</vt:i4>
      </vt:variant>
    </vt:vector>
  </HeadingPairs>
  <TitlesOfParts>
    <vt:vector size="31" baseType="lpstr">
      <vt:lpstr>標楷體</vt:lpstr>
      <vt:lpstr>Aptos</vt:lpstr>
      <vt:lpstr>Aptos Display</vt:lpstr>
      <vt:lpstr>Arial</vt:lpstr>
      <vt:lpstr>Times New Roman</vt:lpstr>
      <vt:lpstr>Wingdings</vt:lpstr>
      <vt:lpstr>Office 佈景主題</vt:lpstr>
      <vt:lpstr>Vibe Coding</vt:lpstr>
      <vt:lpstr>Outline</vt:lpstr>
      <vt:lpstr>Project Overview</vt:lpstr>
      <vt:lpstr>Project Overview</vt:lpstr>
      <vt:lpstr>Project Overview</vt:lpstr>
      <vt:lpstr>Project Overview</vt:lpstr>
      <vt:lpstr>Multi-Agents Related Work Multi-Agent Systems: Applications &amp; Deficiencies in AI Competitions</vt:lpstr>
      <vt:lpstr>Multi-Agents Related Work Multi-Agent Systems: Applications &amp; Deficiencies in AI Competitions</vt:lpstr>
      <vt:lpstr>Multi-Agents Architecture diagram</vt:lpstr>
      <vt:lpstr>Agent R &amp; B</vt:lpstr>
      <vt:lpstr>Agent R &amp; B</vt:lpstr>
      <vt:lpstr>Agent R &amp; B</vt:lpstr>
      <vt:lpstr>Agent R &amp; B</vt:lpstr>
      <vt:lpstr>Implementation &amp; Results</vt:lpstr>
      <vt:lpstr>Implementation &amp; Results</vt:lpstr>
      <vt:lpstr>Implementation &amp; Results  (video)</vt:lpstr>
      <vt:lpstr>Implementation &amp; Results (video)</vt:lpstr>
      <vt:lpstr>Implementation &amp; Results (video)</vt:lpstr>
      <vt:lpstr>Implementation &amp; Results</vt:lpstr>
      <vt:lpstr>Discussion</vt:lpstr>
      <vt:lpstr>Discussion</vt:lpstr>
      <vt:lpstr>Discussion</vt:lpstr>
      <vt:lpstr>Conclusion &amp; Future</vt:lpstr>
      <vt:lpstr>Conclusion &amp; 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林汯錕</dc:creator>
  <cp:lastModifiedBy>林汯錕</cp:lastModifiedBy>
  <cp:revision>10</cp:revision>
  <dcterms:created xsi:type="dcterms:W3CDTF">2025-11-27T01:59:16Z</dcterms:created>
  <dcterms:modified xsi:type="dcterms:W3CDTF">2025-11-29T08:35:39Z</dcterms:modified>
</cp:coreProperties>
</file>